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47"/>
  </p:notesMasterIdLst>
  <p:sldIdLst>
    <p:sldId id="256" r:id="rId2"/>
    <p:sldId id="268" r:id="rId3"/>
    <p:sldId id="259" r:id="rId4"/>
    <p:sldId id="260" r:id="rId5"/>
    <p:sldId id="257" r:id="rId6"/>
    <p:sldId id="267" r:id="rId7"/>
    <p:sldId id="262" r:id="rId8"/>
    <p:sldId id="266" r:id="rId9"/>
    <p:sldId id="258" r:id="rId10"/>
    <p:sldId id="288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269" r:id="rId23"/>
    <p:sldId id="309" r:id="rId24"/>
    <p:sldId id="313" r:id="rId25"/>
    <p:sldId id="311" r:id="rId26"/>
    <p:sldId id="312" r:id="rId27"/>
    <p:sldId id="271" r:id="rId28"/>
    <p:sldId id="303" r:id="rId29"/>
    <p:sldId id="304" r:id="rId30"/>
    <p:sldId id="305" r:id="rId31"/>
    <p:sldId id="306" r:id="rId32"/>
    <p:sldId id="307" r:id="rId33"/>
    <p:sldId id="308" r:id="rId34"/>
    <p:sldId id="272" r:id="rId35"/>
    <p:sldId id="291" r:id="rId36"/>
    <p:sldId id="300" r:id="rId37"/>
    <p:sldId id="298" r:id="rId38"/>
    <p:sldId id="299" r:id="rId39"/>
    <p:sldId id="289" r:id="rId40"/>
    <p:sldId id="290" r:id="rId41"/>
    <p:sldId id="296" r:id="rId42"/>
    <p:sldId id="297" r:id="rId43"/>
    <p:sldId id="294" r:id="rId44"/>
    <p:sldId id="295" r:id="rId45"/>
    <p:sldId id="301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68" y="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69E31-EEE3-48D5-824D-A319C4BB4FC3}" type="datetimeFigureOut">
              <a:rPr lang="en-PH" smtClean="0"/>
              <a:t>8/9/2011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95B4C-52FD-483A-8246-FB07271CB415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2469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osteoarthritis.about.com/od/osteoarthritissymptoms/f/joint_space.htm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arthritis.about.com/od/arthritissignssymptoms/f/osteophytes.htm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 smtClean="0"/>
              <a:t>Inflammatory</a:t>
            </a:r>
            <a:r>
              <a:rPr lang="en-PH" baseline="0" dirty="0" smtClean="0"/>
              <a:t> – infections, crystal-induced, immune-related, reactive or idiopathic</a:t>
            </a:r>
            <a:endParaRPr lang="en-PH" dirty="0" smtClean="0"/>
          </a:p>
          <a:p>
            <a:r>
              <a:rPr lang="en-PH" dirty="0" smtClean="0"/>
              <a:t>Cardinal signs – erythema, warmth, pain, swelling</a:t>
            </a:r>
          </a:p>
          <a:p>
            <a:r>
              <a:rPr lang="en-PH" dirty="0" smtClean="0"/>
              <a:t>Systemic Symptoms – Fatigue, fever, rash, weight</a:t>
            </a:r>
            <a:r>
              <a:rPr lang="en-PH" baseline="0" dirty="0" smtClean="0"/>
              <a:t> loss</a:t>
            </a:r>
          </a:p>
          <a:p>
            <a:r>
              <a:rPr lang="en-PH" baseline="0" dirty="0" smtClean="0"/>
              <a:t>Laboratory evidence – ESR, CRP, thrombocytosis, </a:t>
            </a:r>
            <a:r>
              <a:rPr lang="en-PH" baseline="0" dirty="0" err="1" smtClean="0"/>
              <a:t>etc</a:t>
            </a:r>
            <a:endParaRPr lang="en-PH" baseline="0" dirty="0" smtClean="0"/>
          </a:p>
          <a:p>
            <a:r>
              <a:rPr lang="en-PH" baseline="0" dirty="0" smtClean="0"/>
              <a:t>Morning stiffness – inflammatory – </a:t>
            </a:r>
            <a:r>
              <a:rPr lang="en-PH" baseline="0" dirty="0" err="1" smtClean="0"/>
              <a:t>ppted</a:t>
            </a:r>
            <a:r>
              <a:rPr lang="en-PH" baseline="0" dirty="0" smtClean="0"/>
              <a:t> by prolonged rest, severe, lasts for hours, may improve with activity and anti-</a:t>
            </a:r>
            <a:r>
              <a:rPr lang="en-PH" baseline="0" dirty="0" err="1" smtClean="0"/>
              <a:t>inflamm</a:t>
            </a:r>
            <a:r>
              <a:rPr lang="en-PH" baseline="0" dirty="0" smtClean="0"/>
              <a:t> medications</a:t>
            </a:r>
          </a:p>
          <a:p>
            <a:r>
              <a:rPr lang="en-PH" baseline="0" dirty="0" smtClean="0"/>
              <a:t>Morning stiffness – non-inflammatory – intermittent stiffness (gel phenomenon), </a:t>
            </a:r>
            <a:r>
              <a:rPr lang="en-PH" baseline="0" dirty="0" err="1" smtClean="0"/>
              <a:t>ppted</a:t>
            </a:r>
            <a:r>
              <a:rPr lang="en-PH" baseline="0" dirty="0" smtClean="0"/>
              <a:t> by brief periods of rest, lasts &lt;60mins, exacerbated by activity; </a:t>
            </a: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95B4C-52FD-483A-8246-FB07271CB415}" type="slidenum">
              <a:rPr lang="en-PH" smtClean="0"/>
              <a:t>7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29248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Stretching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1B0B90-5A1B-4858-95DE-7C7AEC421B3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Joint Space Narrowing</a:t>
            </a:r>
            <a:endParaRPr lang="en-US" dirty="0" smtClean="0"/>
          </a:p>
          <a:p>
            <a:r>
              <a:rPr lang="en-US" dirty="0" smtClean="0"/>
              <a:t>Osteoarthritis causes deterioration of the joint structures. Wearing away or deterioration of </a:t>
            </a:r>
            <a:r>
              <a:rPr lang="en-US" dirty="0" err="1" smtClean="0"/>
              <a:t>articular</a:t>
            </a:r>
            <a:r>
              <a:rPr lang="en-US" dirty="0" smtClean="0"/>
              <a:t> cartilage leads to </a:t>
            </a:r>
            <a:r>
              <a:rPr lang="en-US" dirty="0" smtClean="0">
                <a:hlinkClick r:id="rId3"/>
              </a:rPr>
              <a:t>narrowing of the joint space</a:t>
            </a:r>
            <a:r>
              <a:rPr lang="en-US" dirty="0" smtClean="0"/>
              <a:t> (i.e., the space between the end of bones in a joint). Progressively smaller joint space suggests worsening of osteoarthritis. Joint space loss is usually not uniform within the joint. "Bone-on-bone" suggests there is no joint space left.</a:t>
            </a:r>
          </a:p>
          <a:p>
            <a:r>
              <a:rPr lang="en-US" b="1" dirty="0" smtClean="0"/>
              <a:t>Development of </a:t>
            </a:r>
            <a:r>
              <a:rPr lang="en-US" b="1" dirty="0" err="1" smtClean="0"/>
              <a:t>Osteophytes</a:t>
            </a:r>
            <a:endParaRPr lang="en-US" dirty="0" smtClean="0"/>
          </a:p>
          <a:p>
            <a:r>
              <a:rPr lang="en-US" dirty="0" err="1" smtClean="0">
                <a:hlinkClick r:id="rId4"/>
              </a:rPr>
              <a:t>Osteophytes</a:t>
            </a:r>
            <a:r>
              <a:rPr lang="en-US" dirty="0" smtClean="0"/>
              <a:t>, also called bone spurs, are protrusions of bone and cartilage. The bony projections are commonly seen in areas of a degenerating joint and can be seen on x-rays. </a:t>
            </a:r>
            <a:r>
              <a:rPr lang="en-US" dirty="0" err="1" smtClean="0"/>
              <a:t>Osteophytes</a:t>
            </a:r>
            <a:r>
              <a:rPr lang="en-US" dirty="0" smtClean="0"/>
              <a:t>, which typically develop as a reparative response by remaining cartilage, cause pain and limited range of motion in the affected joint.</a:t>
            </a:r>
          </a:p>
          <a:p>
            <a:r>
              <a:rPr lang="en-US" b="1" dirty="0" err="1" smtClean="0"/>
              <a:t>Subchondral</a:t>
            </a:r>
            <a:r>
              <a:rPr lang="en-US" b="1" dirty="0" smtClean="0"/>
              <a:t> Sclerosis</a:t>
            </a:r>
            <a:endParaRPr lang="en-US" dirty="0" smtClean="0"/>
          </a:p>
          <a:p>
            <a:r>
              <a:rPr lang="en-US" dirty="0" err="1" smtClean="0"/>
              <a:t>Subchondral</a:t>
            </a:r>
            <a:r>
              <a:rPr lang="en-US" dirty="0" smtClean="0"/>
              <a:t> bone is the layer of bone just below the cartilage. Sclerosis means that there is hardening of tissue. </a:t>
            </a:r>
            <a:r>
              <a:rPr lang="en-US" dirty="0" err="1" smtClean="0"/>
              <a:t>Subchondral</a:t>
            </a:r>
            <a:r>
              <a:rPr lang="en-US" dirty="0" smtClean="0"/>
              <a:t> sclerosis is seen on x-ray as increased bone density, frequently found adjacent to joint space narrowing. The degeneration of bone which occurs in osteoarthritis causes bone to turn into a dense mass at the </a:t>
            </a:r>
            <a:r>
              <a:rPr lang="en-US" dirty="0" err="1" smtClean="0"/>
              <a:t>articular</a:t>
            </a:r>
            <a:r>
              <a:rPr lang="en-US" dirty="0" smtClean="0"/>
              <a:t> surfaces of bone.</a:t>
            </a:r>
          </a:p>
          <a:p>
            <a:r>
              <a:rPr lang="en-US" b="1" dirty="0" err="1" smtClean="0"/>
              <a:t>Subchondral</a:t>
            </a:r>
            <a:r>
              <a:rPr lang="en-US" b="1" dirty="0" smtClean="0"/>
              <a:t> Cyst Formation</a:t>
            </a:r>
            <a:endParaRPr lang="en-US" dirty="0" smtClean="0"/>
          </a:p>
          <a:p>
            <a:r>
              <a:rPr lang="en-US" dirty="0" err="1" smtClean="0"/>
              <a:t>Subchondral</a:t>
            </a:r>
            <a:r>
              <a:rPr lang="en-US" dirty="0" smtClean="0"/>
              <a:t> cysts are fluid-filled sacs which extrude from the joint. The cysts contain thickened joint material, mostly </a:t>
            </a:r>
            <a:r>
              <a:rPr lang="en-US" dirty="0" err="1" smtClean="0"/>
              <a:t>hyaluronic</a:t>
            </a:r>
            <a:r>
              <a:rPr lang="en-US" dirty="0" smtClean="0"/>
              <a:t> acid. Traumatized </a:t>
            </a:r>
            <a:r>
              <a:rPr lang="en-US" dirty="0" err="1" smtClean="0"/>
              <a:t>subchondral</a:t>
            </a:r>
            <a:r>
              <a:rPr lang="en-US" dirty="0" smtClean="0"/>
              <a:t> bone undergoes cystic degeneration.</a:t>
            </a:r>
          </a:p>
          <a:p>
            <a:r>
              <a:rPr lang="en-US" b="1" dirty="0" err="1" smtClean="0"/>
              <a:t>Subluxation</a:t>
            </a:r>
            <a:endParaRPr lang="en-US" dirty="0" smtClean="0"/>
          </a:p>
          <a:p>
            <a:r>
              <a:rPr lang="en-US" dirty="0" err="1" smtClean="0"/>
              <a:t>Subluxation</a:t>
            </a:r>
            <a:r>
              <a:rPr lang="en-US" dirty="0" smtClean="0"/>
              <a:t> can also be seen on x-ray as a possible consequence of osteoarthritis. </a:t>
            </a:r>
            <a:r>
              <a:rPr lang="en-US" dirty="0" err="1" smtClean="0"/>
              <a:t>Subluxation</a:t>
            </a:r>
            <a:r>
              <a:rPr lang="en-US" dirty="0" smtClean="0"/>
              <a:t> is a partial dislocation of a bone.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9E235-1A9E-42D7-9791-E8C69D6233E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Severe osteoarthritis of the hip. The joint space is narrowed, and there is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subchondral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sclerosis with scattered oval radiolucent cysts and peripheral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osteophyte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lipping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(arrows). 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46149-50B9-48A5-AB05-828D7A9F748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Severe osteoarthritis with small islands of residual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articular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cartilage next to exposed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subchondral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bone.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Eburnated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articular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surface.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Subchondral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cyst.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Residual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articular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cartilage.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46149-50B9-48A5-AB05-828D7A9F748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FDBF-39CC-4D07-B473-04B883C1E3DB}" type="datetimeFigureOut">
              <a:rPr lang="en-PH" smtClean="0"/>
              <a:t>8/9/2011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04C2EC0-37D8-475D-98DB-4EE326E0274C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FDBF-39CC-4D07-B473-04B883C1E3DB}" type="datetimeFigureOut">
              <a:rPr lang="en-PH" smtClean="0"/>
              <a:t>8/9/2011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2EC0-37D8-475D-98DB-4EE326E0274C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FDBF-39CC-4D07-B473-04B883C1E3DB}" type="datetimeFigureOut">
              <a:rPr lang="en-PH" smtClean="0"/>
              <a:t>8/9/2011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2EC0-37D8-475D-98DB-4EE326E0274C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FDBF-39CC-4D07-B473-04B883C1E3DB}" type="datetimeFigureOut">
              <a:rPr lang="en-PH" smtClean="0"/>
              <a:t>8/9/2011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2EC0-37D8-475D-98DB-4EE326E0274C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FDBF-39CC-4D07-B473-04B883C1E3DB}" type="datetimeFigureOut">
              <a:rPr lang="en-PH" smtClean="0"/>
              <a:t>8/9/2011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2EC0-37D8-475D-98DB-4EE326E0274C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FDBF-39CC-4D07-B473-04B883C1E3DB}" type="datetimeFigureOut">
              <a:rPr lang="en-PH" smtClean="0"/>
              <a:t>8/9/2011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2EC0-37D8-475D-98DB-4EE326E0274C}" type="slidenum">
              <a:rPr lang="en-PH" smtClean="0"/>
              <a:t>‹#›</a:t>
            </a:fld>
            <a:endParaRPr lang="en-PH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FDBF-39CC-4D07-B473-04B883C1E3DB}" type="datetimeFigureOut">
              <a:rPr lang="en-PH" smtClean="0"/>
              <a:t>8/9/2011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2EC0-37D8-475D-98DB-4EE326E0274C}" type="slidenum">
              <a:rPr lang="en-PH" smtClean="0"/>
              <a:t>‹#›</a:t>
            </a:fld>
            <a:endParaRPr lang="en-PH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FDBF-39CC-4D07-B473-04B883C1E3DB}" type="datetimeFigureOut">
              <a:rPr lang="en-PH" smtClean="0"/>
              <a:t>8/9/2011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2EC0-37D8-475D-98DB-4EE326E0274C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FDBF-39CC-4D07-B473-04B883C1E3DB}" type="datetimeFigureOut">
              <a:rPr lang="en-PH" smtClean="0"/>
              <a:t>8/9/2011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2EC0-37D8-475D-98DB-4EE326E0274C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FDBF-39CC-4D07-B473-04B883C1E3DB}" type="datetimeFigureOut">
              <a:rPr lang="en-PH" smtClean="0"/>
              <a:t>8/9/2011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2EC0-37D8-475D-98DB-4EE326E0274C}" type="slidenum">
              <a:rPr lang="en-PH" smtClean="0"/>
              <a:t>‹#›</a:t>
            </a:fld>
            <a:endParaRPr lang="en-PH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FDBF-39CC-4D07-B473-04B883C1E3DB}" type="datetimeFigureOut">
              <a:rPr lang="en-PH" smtClean="0"/>
              <a:t>8/9/2011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2EC0-37D8-475D-98DB-4EE326E0274C}" type="slidenum">
              <a:rPr lang="en-PH" smtClean="0"/>
              <a:t>‹#›</a:t>
            </a:fld>
            <a:endParaRPr lang="en-PH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34BFDBF-39CC-4D07-B473-04B883C1E3DB}" type="datetimeFigureOut">
              <a:rPr lang="en-PH" smtClean="0"/>
              <a:t>8/9/2011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104C2EC0-37D8-475D-98DB-4EE326E0274C}" type="slidenum">
              <a:rPr lang="en-PH" smtClean="0"/>
              <a:t>‹#›</a:t>
            </a:fld>
            <a:endParaRPr lang="en-P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philippinerheumatology.org/cgi-bin/news/news_details_print.asp?news_id=5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PH" dirty="0" smtClean="0"/>
              <a:t>osteoarthritis</a:t>
            </a:r>
            <a:endParaRPr lang="en-P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76801"/>
            <a:ext cx="8382000" cy="304799"/>
          </a:xfrm>
        </p:spPr>
        <p:txBody>
          <a:bodyPr>
            <a:noAutofit/>
          </a:bodyPr>
          <a:lstStyle/>
          <a:p>
            <a:r>
              <a:rPr lang="en-PH" sz="1400" b="1" dirty="0" err="1" smtClean="0">
                <a:latin typeface="Corbel" pitchFamily="34" charset="0"/>
              </a:rPr>
              <a:t>Esmaeili</a:t>
            </a:r>
            <a:r>
              <a:rPr lang="en-PH" sz="1400" b="1" dirty="0" smtClean="0">
                <a:latin typeface="Corbel" pitchFamily="34" charset="0"/>
              </a:rPr>
              <a:t> ~ Esquivel ~ Fernandez ~</a:t>
            </a:r>
            <a:r>
              <a:rPr lang="en-PH" sz="1400" b="1" dirty="0" err="1" smtClean="0">
                <a:latin typeface="Corbel" pitchFamily="34" charset="0"/>
              </a:rPr>
              <a:t>Ferrandiz</a:t>
            </a:r>
            <a:r>
              <a:rPr lang="en-PH" sz="1400" b="1" dirty="0" smtClean="0">
                <a:latin typeface="Corbel" pitchFamily="34" charset="0"/>
              </a:rPr>
              <a:t> ~ Flores ~ Francisco ~ </a:t>
            </a:r>
            <a:r>
              <a:rPr lang="en-PH" sz="1400" b="1" dirty="0" err="1" smtClean="0">
                <a:latin typeface="Corbel" pitchFamily="34" charset="0"/>
              </a:rPr>
              <a:t>Gansatao</a:t>
            </a:r>
            <a:r>
              <a:rPr lang="en-PH" sz="1400" b="1" dirty="0" smtClean="0">
                <a:latin typeface="Corbel" pitchFamily="34" charset="0"/>
              </a:rPr>
              <a:t> ~ </a:t>
            </a:r>
            <a:r>
              <a:rPr lang="en-PH" sz="1400" b="1" dirty="0" err="1" smtClean="0">
                <a:latin typeface="Corbel" pitchFamily="34" charset="0"/>
              </a:rPr>
              <a:t>Gatmaitan</a:t>
            </a:r>
            <a:r>
              <a:rPr lang="en-PH" sz="1400" b="1" dirty="0" smtClean="0">
                <a:latin typeface="Corbel" pitchFamily="34" charset="0"/>
              </a:rPr>
              <a:t> ~ </a:t>
            </a:r>
            <a:r>
              <a:rPr lang="en-PH" sz="1400" b="1" dirty="0" err="1" smtClean="0">
                <a:latin typeface="Corbel" pitchFamily="34" charset="0"/>
              </a:rPr>
              <a:t>Golpeo</a:t>
            </a:r>
            <a:r>
              <a:rPr lang="en-PH" sz="1400" b="1" dirty="0" smtClean="0">
                <a:latin typeface="Corbel" pitchFamily="34" charset="0"/>
              </a:rPr>
              <a:t> ~ Gutierrez</a:t>
            </a:r>
            <a:endParaRPr lang="en-PH" sz="1400" b="1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13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914400" y="1981200"/>
            <a:ext cx="7391400" cy="996434"/>
            <a:chOff x="609600" y="1981200"/>
            <a:chExt cx="7391400" cy="996434"/>
          </a:xfrm>
        </p:grpSpPr>
        <p:sp>
          <p:nvSpPr>
            <p:cNvPr id="14" name="Chevron 13"/>
            <p:cNvSpPr/>
            <p:nvPr/>
          </p:nvSpPr>
          <p:spPr>
            <a:xfrm>
              <a:off x="5791200" y="1987034"/>
              <a:ext cx="2133600" cy="990600"/>
            </a:xfrm>
            <a:prstGeom prst="chevron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>
                <a:solidFill>
                  <a:schemeClr val="tx1"/>
                </a:solidFill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>
              <a:off x="3352800" y="1981200"/>
              <a:ext cx="2819400" cy="97354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>
                <a:solidFill>
                  <a:schemeClr val="tx1"/>
                </a:solidFill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1981200" y="1981200"/>
              <a:ext cx="1752600" cy="990600"/>
            </a:xfrm>
            <a:prstGeom prst="chevron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67970" y="2291834"/>
              <a:ext cx="1189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b="1" dirty="0" smtClean="0"/>
                <a:t>Chronic</a:t>
              </a:r>
              <a:endParaRPr lang="en-PH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0" y="2297668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b="1" dirty="0" smtClean="0"/>
                <a:t>Non-inflammatory</a:t>
              </a:r>
              <a:endParaRPr lang="en-PH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93893" y="2283304"/>
              <a:ext cx="17071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b="1" dirty="0" smtClean="0"/>
                <a:t>Hip, DIP, PIP</a:t>
              </a:r>
              <a:endParaRPr lang="en-PH" b="1" dirty="0"/>
            </a:p>
          </p:txBody>
        </p:sp>
        <p:sp>
          <p:nvSpPr>
            <p:cNvPr id="11" name="Chevron 10"/>
            <p:cNvSpPr/>
            <p:nvPr/>
          </p:nvSpPr>
          <p:spPr>
            <a:xfrm>
              <a:off x="609600" y="1981200"/>
              <a:ext cx="1752600" cy="99060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66800" y="2291834"/>
              <a:ext cx="1189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b="1" dirty="0" smtClean="0"/>
                <a:t>Articular</a:t>
              </a:r>
              <a:endParaRPr lang="en-PH" b="1" dirty="0"/>
            </a:p>
          </p:txBody>
        </p:sp>
      </p:grpSp>
      <p:sp>
        <p:nvSpPr>
          <p:cNvPr id="16" name="Chevron 15"/>
          <p:cNvSpPr/>
          <p:nvPr/>
        </p:nvSpPr>
        <p:spPr>
          <a:xfrm>
            <a:off x="914400" y="1981200"/>
            <a:ext cx="7315200" cy="990600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OSTEOARTHRITIS</a:t>
            </a:r>
            <a:endParaRPr lang="en-PH" sz="2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5603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33800"/>
          </a:xfrm>
        </p:spPr>
        <p:txBody>
          <a:bodyPr/>
          <a:lstStyle/>
          <a:p>
            <a:pPr eaLnBrk="1" hangingPunct="1"/>
            <a:r>
              <a:rPr lang="en-US" sz="3200" smtClean="0"/>
              <a:t>Represents failure of the diarthrodial joint.</a:t>
            </a:r>
          </a:p>
          <a:p>
            <a:pPr eaLnBrk="1" hangingPunct="1"/>
            <a:endParaRPr lang="en-US" sz="3200" smtClean="0"/>
          </a:p>
          <a:p>
            <a:pPr eaLnBrk="1" hangingPunct="1"/>
            <a:r>
              <a:rPr lang="en-US" sz="3200" smtClean="0"/>
              <a:t>The most common joint disease in humans</a:t>
            </a:r>
          </a:p>
          <a:p>
            <a:pPr eaLnBrk="1" hangingPunct="1"/>
            <a:endParaRPr lang="en-US" sz="3200" smtClean="0"/>
          </a:p>
          <a:p>
            <a:pPr eaLnBrk="1" hangingPunct="1"/>
            <a:r>
              <a:rPr lang="en-US" sz="3200" b="1" smtClean="0"/>
              <a:t>Joint failure </a:t>
            </a:r>
            <a:r>
              <a:rPr lang="en-US" sz="3200" smtClean="0"/>
              <a:t>due to impaired joint protective mechanisms</a:t>
            </a:r>
          </a:p>
          <a:p>
            <a:pPr eaLnBrk="1" hangingPunct="1">
              <a:buFont typeface="Wingdings 3" pitchFamily="18" charset="2"/>
              <a:buNone/>
            </a:pPr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Osteoarthritis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27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33800"/>
          </a:xfrm>
        </p:spPr>
        <p:txBody>
          <a:bodyPr/>
          <a:lstStyle/>
          <a:p>
            <a:pPr eaLnBrk="1" hangingPunct="1"/>
            <a:r>
              <a:rPr lang="en-US" sz="2600" smtClean="0"/>
              <a:t>Joint failure occurs in the setting of </a:t>
            </a:r>
            <a:r>
              <a:rPr lang="en-US" sz="2600" b="1" smtClean="0"/>
              <a:t>loss of protective mechanisms</a:t>
            </a:r>
          </a:p>
          <a:p>
            <a:pPr eaLnBrk="1" hangingPunct="1"/>
            <a:endParaRPr lang="en-US" sz="2600" smtClean="0"/>
          </a:p>
          <a:p>
            <a:pPr eaLnBrk="1" hangingPunct="1"/>
            <a:r>
              <a:rPr lang="en-US" sz="2600" smtClean="0"/>
              <a:t>Joint protectors include: </a:t>
            </a:r>
          </a:p>
          <a:p>
            <a:pPr lvl="1" eaLnBrk="1" hangingPunct="1"/>
            <a:r>
              <a:rPr lang="en-US" sz="2400" smtClean="0"/>
              <a:t>Joint capsule and ligaments, synovial fluid</a:t>
            </a:r>
          </a:p>
          <a:p>
            <a:pPr lvl="1" eaLnBrk="1" hangingPunct="1"/>
            <a:r>
              <a:rPr lang="en-US" sz="2400" smtClean="0"/>
              <a:t>Muscle</a:t>
            </a:r>
          </a:p>
          <a:p>
            <a:pPr lvl="1" eaLnBrk="1" hangingPunct="1"/>
            <a:r>
              <a:rPr lang="en-US" sz="2400" smtClean="0"/>
              <a:t>Sensory afferents</a:t>
            </a:r>
          </a:p>
          <a:p>
            <a:pPr lvl="1" eaLnBrk="1" hangingPunct="1"/>
            <a:r>
              <a:rPr lang="en-US" sz="2400" smtClean="0"/>
              <a:t>Bone</a:t>
            </a:r>
          </a:p>
          <a:p>
            <a:pPr lvl="1" eaLnBrk="1" hangingPunct="1">
              <a:buFont typeface="Wingdings 3" pitchFamily="18" charset="2"/>
              <a:buNone/>
            </a:pPr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Joint Failure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09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Classification	</a:t>
            </a:r>
            <a:endParaRPr 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33800"/>
          </a:xfrm>
        </p:spPr>
        <p:txBody>
          <a:bodyPr/>
          <a:lstStyle/>
          <a:p>
            <a:pPr eaLnBrk="1" hangingPunct="1"/>
            <a:r>
              <a:rPr lang="en-US" smtClean="0"/>
              <a:t>Idiopathic</a:t>
            </a:r>
          </a:p>
          <a:p>
            <a:pPr lvl="1" eaLnBrk="1" hangingPunct="1"/>
            <a:r>
              <a:rPr lang="en-US" smtClean="0"/>
              <a:t>Localized</a:t>
            </a:r>
          </a:p>
          <a:p>
            <a:pPr lvl="2" eaLnBrk="1" hangingPunct="1"/>
            <a:r>
              <a:rPr lang="en-US" smtClean="0"/>
              <a:t>Hands</a:t>
            </a:r>
          </a:p>
          <a:p>
            <a:pPr lvl="2" eaLnBrk="1" hangingPunct="1"/>
            <a:r>
              <a:rPr lang="en-US" smtClean="0"/>
              <a:t>Feet </a:t>
            </a:r>
          </a:p>
          <a:p>
            <a:pPr lvl="2" eaLnBrk="1" hangingPunct="1"/>
            <a:r>
              <a:rPr lang="en-US" smtClean="0"/>
              <a:t>Knee</a:t>
            </a:r>
          </a:p>
          <a:p>
            <a:pPr lvl="2" eaLnBrk="1" hangingPunct="1"/>
            <a:r>
              <a:rPr lang="en-US" smtClean="0"/>
              <a:t>Hip</a:t>
            </a:r>
          </a:p>
          <a:p>
            <a:pPr lvl="2" eaLnBrk="1" hangingPunct="1"/>
            <a:r>
              <a:rPr lang="en-US" smtClean="0"/>
              <a:t>Spine</a:t>
            </a:r>
          </a:p>
          <a:p>
            <a:pPr lvl="2" eaLnBrk="1" hangingPunct="1"/>
            <a:r>
              <a:rPr lang="en-US" smtClean="0"/>
              <a:t>Other single sites, e.g., glenohumoral, acromioclavicular, tibiotalar, sacroiliac, temporomandibular</a:t>
            </a:r>
          </a:p>
          <a:p>
            <a:pPr lvl="1" eaLnBrk="1" hangingPunct="1"/>
            <a:r>
              <a:rPr lang="en-US" smtClean="0"/>
              <a:t>Generalized includes 3 or more of the area listed above</a:t>
            </a:r>
          </a:p>
          <a:p>
            <a:pPr lvl="2" eaLnBrk="1" hangingPunct="1">
              <a:buFont typeface="Wingdings 3" pitchFamily="18" charset="2"/>
              <a:buNone/>
            </a:pPr>
            <a:r>
              <a:rPr lang="en-US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8433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Classification	</a:t>
            </a:r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33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Secondary</a:t>
            </a:r>
          </a:p>
          <a:p>
            <a:pPr lvl="1" eaLnBrk="1" hangingPunct="1"/>
            <a:r>
              <a:rPr lang="en-US" smtClean="0"/>
              <a:t>Trauma</a:t>
            </a:r>
          </a:p>
          <a:p>
            <a:pPr lvl="1" eaLnBrk="1" hangingPunct="1"/>
            <a:r>
              <a:rPr lang="en-US" smtClean="0"/>
              <a:t>Congenital or developmental</a:t>
            </a:r>
          </a:p>
          <a:p>
            <a:pPr lvl="1" eaLnBrk="1" hangingPunct="1"/>
            <a:r>
              <a:rPr lang="en-US" smtClean="0"/>
              <a:t>Metabolic</a:t>
            </a:r>
          </a:p>
          <a:p>
            <a:pPr lvl="1" eaLnBrk="1" hangingPunct="1"/>
            <a:r>
              <a:rPr lang="en-US" smtClean="0"/>
              <a:t>Endocrine</a:t>
            </a:r>
          </a:p>
          <a:p>
            <a:pPr lvl="1" eaLnBrk="1" hangingPunct="1"/>
            <a:r>
              <a:rPr lang="en-US" smtClean="0"/>
              <a:t>Calcium deposition diseases</a:t>
            </a:r>
          </a:p>
          <a:p>
            <a:pPr lvl="1" eaLnBrk="1" hangingPunct="1"/>
            <a:r>
              <a:rPr lang="en-US" smtClean="0"/>
              <a:t>Neuropathic</a:t>
            </a:r>
          </a:p>
          <a:p>
            <a:pPr lvl="1" eaLnBrk="1" hangingPunct="1"/>
            <a:r>
              <a:rPr lang="en-US" smtClean="0"/>
              <a:t>Endemic</a:t>
            </a:r>
          </a:p>
          <a:p>
            <a:pPr lvl="1" eaLnBrk="1" hangingPunct="1"/>
            <a:r>
              <a:rPr lang="en-US" smtClean="0"/>
              <a:t>Miscellaneous</a:t>
            </a:r>
          </a:p>
          <a:p>
            <a:pPr lvl="2" eaLnBrk="1" hangingPunct="1"/>
            <a:r>
              <a:rPr lang="en-US" smtClean="0"/>
              <a:t>Frosbite</a:t>
            </a:r>
          </a:p>
          <a:p>
            <a:pPr lvl="2" eaLnBrk="1" hangingPunct="1"/>
            <a:r>
              <a:rPr lang="en-US" smtClean="0"/>
              <a:t>Caisson’s disease</a:t>
            </a:r>
          </a:p>
          <a:p>
            <a:pPr lvl="2" eaLnBrk="1" hangingPunct="1"/>
            <a:r>
              <a:rPr lang="en-US" smtClean="0"/>
              <a:t>hmoglobinopathies</a:t>
            </a:r>
          </a:p>
        </p:txBody>
      </p:sp>
    </p:spTree>
    <p:extLst>
      <p:ext uri="{BB962C8B-B14F-4D97-AF65-F5344CB8AC3E}">
        <p14:creationId xmlns:p14="http://schemas.microsoft.com/office/powerpoint/2010/main" val="386395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33800"/>
          </a:xfrm>
        </p:spPr>
        <p:txBody>
          <a:bodyPr/>
          <a:lstStyle/>
          <a:p>
            <a:pPr algn="just" eaLnBrk="1" hangingPunct="1"/>
            <a:r>
              <a:rPr lang="en-US" sz="2400" smtClean="0"/>
              <a:t>Age – most powerful risk factor. 2% prevalence among women &lt;45years, 30% among 45-64 years and 68% among &gt;65 years.</a:t>
            </a:r>
          </a:p>
          <a:p>
            <a:pPr algn="just" eaLnBrk="1" hangingPunct="1"/>
            <a:r>
              <a:rPr lang="en-US" sz="2400" smtClean="0"/>
              <a:t>Cartilage are less responsive to stimulus for synthesis of matrix. Muscles and joints are less responsive to incoming loading movement. </a:t>
            </a:r>
          </a:p>
          <a:p>
            <a:pPr algn="just" eaLnBrk="1" hangingPunct="1"/>
            <a:r>
              <a:rPr lang="en-US" sz="2400" b="1" smtClean="0"/>
              <a:t>Sensory nerve impulses are also slowed down </a:t>
            </a:r>
            <a:r>
              <a:rPr lang="en-US" sz="2400" smtClean="0"/>
              <a:t>with age thus halting the feedback mechanism of mechanoreceptor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I. Systemic Risk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91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4572000"/>
          </a:xfrm>
        </p:spPr>
        <p:txBody>
          <a:bodyPr rtlCol="0">
            <a:normAutofit fontScale="92500" lnSpcReduction="10000"/>
          </a:bodyPr>
          <a:lstStyle/>
          <a:p>
            <a:pPr indent="-274320" algn="just" eaLnBrk="1" fontAlgn="auto" hangingPunct="1">
              <a:spcAft>
                <a:spcPts val="0"/>
              </a:spcAft>
              <a:defRPr/>
            </a:pPr>
            <a:r>
              <a:rPr lang="en-US" sz="2700" dirty="0" smtClean="0"/>
              <a:t>Sex – more common in older women, possibly due to </a:t>
            </a:r>
            <a:r>
              <a:rPr lang="en-US" sz="2700" b="1" dirty="0" smtClean="0"/>
              <a:t>loss of estrogen </a:t>
            </a:r>
            <a:r>
              <a:rPr lang="en-US" sz="2700" dirty="0" smtClean="0"/>
              <a:t>during menopause.</a:t>
            </a:r>
          </a:p>
          <a:p>
            <a:pPr lvl="1" indent="-274320" algn="just" eaLnBrk="1" fontAlgn="auto" hangingPunct="1">
              <a:spcAft>
                <a:spcPts val="0"/>
              </a:spcAft>
              <a:defRPr/>
            </a:pPr>
            <a:r>
              <a:rPr lang="en-US" sz="2300" dirty="0" smtClean="0"/>
              <a:t>Hip OA more common in male</a:t>
            </a:r>
          </a:p>
          <a:p>
            <a:pPr lvl="1" indent="-274320" algn="just" eaLnBrk="1" fontAlgn="auto" hangingPunct="1">
              <a:spcAft>
                <a:spcPts val="0"/>
              </a:spcAft>
              <a:defRPr/>
            </a:pPr>
            <a:r>
              <a:rPr lang="en-US" sz="2300" dirty="0" err="1" smtClean="0"/>
              <a:t>Interphalangeal</a:t>
            </a:r>
            <a:r>
              <a:rPr lang="en-US" sz="2300" dirty="0" smtClean="0"/>
              <a:t> and thumb base OA more in women</a:t>
            </a:r>
          </a:p>
          <a:p>
            <a:pPr indent="-274320" algn="just" eaLnBrk="1" fontAlgn="auto" hangingPunct="1">
              <a:spcAft>
                <a:spcPts val="0"/>
              </a:spcAft>
              <a:defRPr/>
            </a:pPr>
            <a:endParaRPr lang="en-US" sz="2700" dirty="0" smtClean="0"/>
          </a:p>
          <a:p>
            <a:pPr indent="-274320" algn="just" eaLnBrk="1" fontAlgn="auto" hangingPunct="1">
              <a:spcAft>
                <a:spcPts val="0"/>
              </a:spcAft>
              <a:defRPr/>
            </a:pPr>
            <a:r>
              <a:rPr lang="en-US" sz="2700" dirty="0" smtClean="0"/>
              <a:t>Genetics – a woman with mother and sister affected with </a:t>
            </a:r>
            <a:r>
              <a:rPr lang="en-US" sz="2700" dirty="0" err="1" smtClean="0"/>
              <a:t>interphalangeal</a:t>
            </a:r>
            <a:r>
              <a:rPr lang="en-US" sz="2700" dirty="0" smtClean="0"/>
              <a:t> OA is 2-3x at risk</a:t>
            </a:r>
            <a:endParaRPr lang="en-US" sz="2700" b="1" dirty="0" smtClean="0"/>
          </a:p>
          <a:p>
            <a:pPr indent="-274320" algn="just" eaLnBrk="1" fontAlgn="auto" hangingPunct="1">
              <a:spcAft>
                <a:spcPts val="0"/>
              </a:spcAft>
              <a:defRPr/>
            </a:pPr>
            <a:endParaRPr lang="en-US" sz="2700" b="1" dirty="0"/>
          </a:p>
          <a:p>
            <a:pPr indent="-274320" algn="just" eaLnBrk="1" fontAlgn="auto" hangingPunct="1">
              <a:spcAft>
                <a:spcPts val="0"/>
              </a:spcAft>
              <a:defRPr/>
            </a:pPr>
            <a:r>
              <a:rPr lang="en-US" sz="2800" dirty="0"/>
              <a:t>Race – Hip OA </a:t>
            </a:r>
            <a:r>
              <a:rPr lang="en-US" sz="2800" dirty="0" smtClean="0"/>
              <a:t>is less common in Chinese than Caucasians</a:t>
            </a:r>
            <a:r>
              <a:rPr lang="en-US" sz="2800" dirty="0"/>
              <a:t>. </a:t>
            </a:r>
            <a:r>
              <a:rPr lang="en-US" sz="2800" dirty="0" smtClean="0"/>
              <a:t>OA </a:t>
            </a:r>
            <a:r>
              <a:rPr lang="en-US" sz="2800" dirty="0"/>
              <a:t>more </a:t>
            </a:r>
            <a:r>
              <a:rPr lang="en-US" sz="2800" dirty="0" smtClean="0"/>
              <a:t>in Native Americans than in Caucasians.</a:t>
            </a:r>
            <a:endParaRPr lang="en-US" sz="2800" dirty="0"/>
          </a:p>
          <a:p>
            <a:pPr indent="-274320" algn="just" eaLnBrk="1" fontAlgn="auto" hangingPunct="1">
              <a:spcAft>
                <a:spcPts val="0"/>
              </a:spcAft>
              <a:defRPr/>
            </a:pPr>
            <a:endParaRPr 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313151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1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33800"/>
          </a:xfrm>
        </p:spPr>
        <p:txBody>
          <a:bodyPr/>
          <a:lstStyle/>
          <a:p>
            <a:pPr algn="just" eaLnBrk="1" hangingPunct="1"/>
            <a:r>
              <a:rPr lang="en-US" sz="2700" smtClean="0"/>
              <a:t>Congenital hip diseases such as Legg-Perthes disease increase focal stress to hip joints increasing susceptibility to OA later in life.</a:t>
            </a:r>
          </a:p>
          <a:p>
            <a:pPr algn="just" eaLnBrk="1" hangingPunct="1">
              <a:buFont typeface="Wingdings 3" pitchFamily="18" charset="2"/>
              <a:buNone/>
            </a:pPr>
            <a:endParaRPr lang="en-US" sz="2700" smtClean="0"/>
          </a:p>
          <a:p>
            <a:pPr algn="just" eaLnBrk="1" hangingPunct="1"/>
            <a:r>
              <a:rPr lang="en-US" sz="2700" smtClean="0"/>
              <a:t>Knee anomalies and malalignment such as Varus and Valgus deformity.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II. Intrinsic Joint Vulnerabilities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68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1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33800"/>
          </a:xfrm>
        </p:spPr>
        <p:txBody>
          <a:bodyPr/>
          <a:lstStyle/>
          <a:p>
            <a:pPr algn="just" eaLnBrk="1" hangingPunct="1"/>
            <a:r>
              <a:rPr lang="en-US" sz="2700" smtClean="0"/>
              <a:t>Obesity – most potent risk factor for hip and knee OA. There is a linear relationship between risk of OA and increase in weight.  5kg weight loss is associated with 50% risk reduction.</a:t>
            </a:r>
          </a:p>
          <a:p>
            <a:pPr algn="just" eaLnBrk="1" hangingPunct="1"/>
            <a:endParaRPr lang="en-US" sz="2700" smtClean="0"/>
          </a:p>
          <a:p>
            <a:pPr algn="just" eaLnBrk="1" hangingPunct="1"/>
            <a:r>
              <a:rPr lang="en-US" sz="2700" smtClean="0"/>
              <a:t>Repetitive joint use – among miners, farmers, and runners.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III. Loading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26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Risk Factors</a:t>
            </a:r>
            <a:endParaRPr lang="en-US" dirty="0"/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66800"/>
            <a:ext cx="9144000" cy="5791200"/>
          </a:xfrm>
        </p:spPr>
      </p:pic>
    </p:spTree>
    <p:extLst>
      <p:ext uri="{BB962C8B-B14F-4D97-AF65-F5344CB8AC3E}">
        <p14:creationId xmlns:p14="http://schemas.microsoft.com/office/powerpoint/2010/main" val="201579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PH" dirty="0" smtClean="0"/>
              <a:t>Approach to musculoskeletal complaint</a:t>
            </a:r>
            <a:endParaRPr lang="en-PH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676447"/>
              </p:ext>
            </p:extLst>
          </p:nvPr>
        </p:nvGraphicFramePr>
        <p:xfrm>
          <a:off x="762000" y="1620520"/>
          <a:ext cx="7620000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0"/>
              </a:tblGrid>
              <a:tr h="642620">
                <a:tc>
                  <a:txBody>
                    <a:bodyPr/>
                    <a:lstStyle/>
                    <a:p>
                      <a:r>
                        <a:rPr lang="en-PH" dirty="0" smtClean="0">
                          <a:solidFill>
                            <a:sysClr val="windowText" lastClr="000000"/>
                          </a:solidFill>
                        </a:rPr>
                        <a:t>Anatomic</a:t>
                      </a:r>
                      <a:r>
                        <a:rPr lang="en-PH" baseline="0" dirty="0" smtClean="0">
                          <a:solidFill>
                            <a:sysClr val="windowText" lastClr="000000"/>
                          </a:solidFill>
                        </a:rPr>
                        <a:t> Localization of Complaint</a:t>
                      </a:r>
                      <a:endParaRPr lang="en-PH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426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b="1" dirty="0" smtClean="0"/>
                        <a:t>Chronology</a:t>
                      </a:r>
                    </a:p>
                  </a:txBody>
                  <a:tcPr anchor="ctr"/>
                </a:tc>
              </a:tr>
              <a:tr h="6426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b="1" dirty="0" smtClean="0">
                          <a:solidFill>
                            <a:sysClr val="windowText" lastClr="000000"/>
                          </a:solidFill>
                        </a:rPr>
                        <a:t>Nature of Pathologic Process</a:t>
                      </a:r>
                      <a:endParaRPr lang="en-PH" b="1" dirty="0"/>
                    </a:p>
                  </a:txBody>
                  <a:tcPr anchor="ctr"/>
                </a:tc>
              </a:tr>
              <a:tr h="642620">
                <a:tc>
                  <a:txBody>
                    <a:bodyPr/>
                    <a:lstStyle/>
                    <a:p>
                      <a:r>
                        <a:rPr lang="en-PH" b="1" dirty="0" smtClean="0"/>
                        <a:t>Extent</a:t>
                      </a:r>
                      <a:r>
                        <a:rPr lang="en-PH" b="1" baseline="0" dirty="0" smtClean="0"/>
                        <a:t> of Involvement</a:t>
                      </a:r>
                      <a:endParaRPr lang="en-PH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5029200" y="1752600"/>
            <a:ext cx="3733800" cy="533400"/>
            <a:chOff x="5029200" y="1752600"/>
            <a:chExt cx="3733800" cy="533400"/>
          </a:xfrm>
        </p:grpSpPr>
        <p:sp>
          <p:nvSpPr>
            <p:cNvPr id="5" name="Pentagon 4"/>
            <p:cNvSpPr/>
            <p:nvPr/>
          </p:nvSpPr>
          <p:spPr>
            <a:xfrm>
              <a:off x="5029200" y="1752600"/>
              <a:ext cx="3733800" cy="533400"/>
            </a:xfrm>
            <a:prstGeom prst="homePlat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29200" y="1840468"/>
              <a:ext cx="3505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b="1" dirty="0" smtClean="0"/>
                <a:t>Articular or Non-Articular?</a:t>
              </a:r>
              <a:endParaRPr lang="en-PH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29200" y="2971800"/>
            <a:ext cx="3733800" cy="533400"/>
            <a:chOff x="5029200" y="2971800"/>
            <a:chExt cx="3733800" cy="533400"/>
          </a:xfrm>
        </p:grpSpPr>
        <p:sp>
          <p:nvSpPr>
            <p:cNvPr id="7" name="Pentagon 6"/>
            <p:cNvSpPr/>
            <p:nvPr/>
          </p:nvSpPr>
          <p:spPr>
            <a:xfrm>
              <a:off x="5029200" y="2971800"/>
              <a:ext cx="3733800" cy="533400"/>
            </a:xfrm>
            <a:prstGeom prst="homePlat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29200" y="3059668"/>
              <a:ext cx="3505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b="1" dirty="0" smtClean="0"/>
                <a:t>Inflammatory or Not?</a:t>
              </a:r>
              <a:endParaRPr lang="en-PH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29200" y="2362200"/>
            <a:ext cx="3733800" cy="533400"/>
            <a:chOff x="5029200" y="2362200"/>
            <a:chExt cx="3733800" cy="533400"/>
          </a:xfrm>
        </p:grpSpPr>
        <p:sp>
          <p:nvSpPr>
            <p:cNvPr id="9" name="Pentagon 8"/>
            <p:cNvSpPr/>
            <p:nvPr/>
          </p:nvSpPr>
          <p:spPr>
            <a:xfrm>
              <a:off x="5029200" y="2362200"/>
              <a:ext cx="3733800" cy="533400"/>
            </a:xfrm>
            <a:prstGeom prst="homePlat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29200" y="2438400"/>
              <a:ext cx="3505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b="1" dirty="0" smtClean="0"/>
                <a:t>&lt; or &gt; 6 Weeks?</a:t>
              </a:r>
              <a:endParaRPr lang="en-PH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29200" y="3581400"/>
            <a:ext cx="3733800" cy="533400"/>
            <a:chOff x="5029200" y="3581400"/>
            <a:chExt cx="3733800" cy="533400"/>
          </a:xfrm>
        </p:grpSpPr>
        <p:sp>
          <p:nvSpPr>
            <p:cNvPr id="11" name="Pentagon 10"/>
            <p:cNvSpPr/>
            <p:nvPr/>
          </p:nvSpPr>
          <p:spPr>
            <a:xfrm>
              <a:off x="5029200" y="3581400"/>
              <a:ext cx="3733800" cy="533400"/>
            </a:xfrm>
            <a:prstGeom prst="homePlat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29200" y="3657600"/>
              <a:ext cx="3505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b="1" dirty="0" smtClean="0"/>
                <a:t>Which joints?</a:t>
              </a:r>
              <a:endParaRPr lang="en-PH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4060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0555 L 0.05416 -0.0055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Pathogenesis</a:t>
            </a: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biomaterial properties of the articular cartilage and </a:t>
            </a:r>
            <a:r>
              <a:rPr lang="en-US" sz="2400" dirty="0" err="1" smtClean="0"/>
              <a:t>subchondral</a:t>
            </a:r>
            <a:r>
              <a:rPr lang="en-US" sz="2400" dirty="0" smtClean="0"/>
              <a:t> bone are normal, but excessive loading of the joint causes the tissues to fail.</a:t>
            </a:r>
          </a:p>
          <a:p>
            <a:pPr eaLnBrk="1" hangingPunct="1"/>
            <a:r>
              <a:rPr lang="en-US" sz="2400" dirty="0" smtClean="0"/>
              <a:t>The applied load is reasonable but the material properties of the cartilage or bone are inferior. </a:t>
            </a:r>
          </a:p>
          <a:p>
            <a:pPr lvl="1" eaLnBrk="1" hangingPunct="1"/>
            <a:r>
              <a:rPr lang="en-US" sz="2000" dirty="0" smtClean="0"/>
              <a:t>Decrease in polypeptide mediators which regulates biosynthesis of PGs responsible for compressive stiffness of tissue and withstand load.</a:t>
            </a:r>
          </a:p>
          <a:p>
            <a:pPr lvl="1" eaLnBrk="1" hangingPunct="1"/>
            <a:r>
              <a:rPr lang="en-US" sz="2000" dirty="0" smtClean="0"/>
              <a:t>Increase in IL-1 leading to suppression of PG synthesis and inhibiting matrix repair.</a:t>
            </a:r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232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 bwMode="auto">
          <a:xfrm>
            <a:off x="676275" y="609600"/>
            <a:ext cx="3382963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000" smtClean="0"/>
              <a:t>Pathogenesis</a:t>
            </a:r>
          </a:p>
        </p:txBody>
      </p:sp>
      <p:sp>
        <p:nvSpPr>
          <p:cNvPr id="8" name="Freeform 7"/>
          <p:cNvSpPr/>
          <p:nvPr/>
        </p:nvSpPr>
        <p:spPr>
          <a:xfrm>
            <a:off x="4732020" y="5295900"/>
            <a:ext cx="4107180" cy="1028700"/>
          </a:xfrm>
          <a:custGeom>
            <a:avLst/>
            <a:gdLst>
              <a:gd name="connsiteX0" fmla="*/ 0 w 4107180"/>
              <a:gd name="connsiteY0" fmla="*/ 102870 h 1028700"/>
              <a:gd name="connsiteX1" fmla="*/ 102870 w 4107180"/>
              <a:gd name="connsiteY1" fmla="*/ 0 h 1028700"/>
              <a:gd name="connsiteX2" fmla="*/ 4004310 w 4107180"/>
              <a:gd name="connsiteY2" fmla="*/ 0 h 1028700"/>
              <a:gd name="connsiteX3" fmla="*/ 4107180 w 4107180"/>
              <a:gd name="connsiteY3" fmla="*/ 102870 h 1028700"/>
              <a:gd name="connsiteX4" fmla="*/ 4107180 w 4107180"/>
              <a:gd name="connsiteY4" fmla="*/ 925830 h 1028700"/>
              <a:gd name="connsiteX5" fmla="*/ 4004310 w 4107180"/>
              <a:gd name="connsiteY5" fmla="*/ 1028700 h 1028700"/>
              <a:gd name="connsiteX6" fmla="*/ 102870 w 4107180"/>
              <a:gd name="connsiteY6" fmla="*/ 1028700 h 1028700"/>
              <a:gd name="connsiteX7" fmla="*/ 0 w 4107180"/>
              <a:gd name="connsiteY7" fmla="*/ 925830 h 1028700"/>
              <a:gd name="connsiteX8" fmla="*/ 0 w 4107180"/>
              <a:gd name="connsiteY8" fmla="*/ 10287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7180" h="1028700">
                <a:moveTo>
                  <a:pt x="0" y="102870"/>
                </a:moveTo>
                <a:cubicBezTo>
                  <a:pt x="0" y="46056"/>
                  <a:pt x="46056" y="0"/>
                  <a:pt x="102870" y="0"/>
                </a:cubicBezTo>
                <a:lnTo>
                  <a:pt x="4004310" y="0"/>
                </a:lnTo>
                <a:cubicBezTo>
                  <a:pt x="4061124" y="0"/>
                  <a:pt x="4107180" y="46056"/>
                  <a:pt x="4107180" y="102870"/>
                </a:cubicBezTo>
                <a:lnTo>
                  <a:pt x="4107180" y="925830"/>
                </a:lnTo>
                <a:cubicBezTo>
                  <a:pt x="4107180" y="982644"/>
                  <a:pt x="4061124" y="1028700"/>
                  <a:pt x="4004310" y="1028700"/>
                </a:cubicBezTo>
                <a:lnTo>
                  <a:pt x="102870" y="1028700"/>
                </a:lnTo>
                <a:cubicBezTo>
                  <a:pt x="46056" y="1028700"/>
                  <a:pt x="0" y="982644"/>
                  <a:pt x="0" y="925830"/>
                </a:cubicBezTo>
                <a:lnTo>
                  <a:pt x="0" y="10287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30" tIns="106330" rIns="1081691" bIns="106331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baseline="0" dirty="0" smtClean="0"/>
              <a:t>Weakness of muscle bridging</a:t>
            </a:r>
          </a:p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baseline="0" dirty="0" smtClean="0"/>
          </a:p>
        </p:txBody>
      </p:sp>
      <p:grpSp>
        <p:nvGrpSpPr>
          <p:cNvPr id="16" name="Group 15"/>
          <p:cNvGrpSpPr/>
          <p:nvPr/>
        </p:nvGrpSpPr>
        <p:grpSpPr>
          <a:xfrm>
            <a:off x="4425314" y="4124325"/>
            <a:ext cx="4107180" cy="1414462"/>
            <a:chOff x="4425314" y="4124325"/>
            <a:chExt cx="4107180" cy="1414462"/>
          </a:xfrm>
        </p:grpSpPr>
        <p:sp>
          <p:nvSpPr>
            <p:cNvPr id="7" name="Freeform 6"/>
            <p:cNvSpPr/>
            <p:nvPr/>
          </p:nvSpPr>
          <p:spPr>
            <a:xfrm>
              <a:off x="4425314" y="4124325"/>
              <a:ext cx="4107180" cy="1028700"/>
            </a:xfrm>
            <a:custGeom>
              <a:avLst/>
              <a:gdLst>
                <a:gd name="connsiteX0" fmla="*/ 0 w 4107180"/>
                <a:gd name="connsiteY0" fmla="*/ 102870 h 1028700"/>
                <a:gd name="connsiteX1" fmla="*/ 102870 w 4107180"/>
                <a:gd name="connsiteY1" fmla="*/ 0 h 1028700"/>
                <a:gd name="connsiteX2" fmla="*/ 4004310 w 4107180"/>
                <a:gd name="connsiteY2" fmla="*/ 0 h 1028700"/>
                <a:gd name="connsiteX3" fmla="*/ 4107180 w 4107180"/>
                <a:gd name="connsiteY3" fmla="*/ 102870 h 1028700"/>
                <a:gd name="connsiteX4" fmla="*/ 4107180 w 4107180"/>
                <a:gd name="connsiteY4" fmla="*/ 925830 h 1028700"/>
                <a:gd name="connsiteX5" fmla="*/ 4004310 w 4107180"/>
                <a:gd name="connsiteY5" fmla="*/ 1028700 h 1028700"/>
                <a:gd name="connsiteX6" fmla="*/ 102870 w 4107180"/>
                <a:gd name="connsiteY6" fmla="*/ 1028700 h 1028700"/>
                <a:gd name="connsiteX7" fmla="*/ 0 w 4107180"/>
                <a:gd name="connsiteY7" fmla="*/ 925830 h 1028700"/>
                <a:gd name="connsiteX8" fmla="*/ 0 w 4107180"/>
                <a:gd name="connsiteY8" fmla="*/ 10287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07180" h="1028700">
                  <a:moveTo>
                    <a:pt x="0" y="102870"/>
                  </a:moveTo>
                  <a:cubicBezTo>
                    <a:pt x="0" y="46056"/>
                    <a:pt x="46056" y="0"/>
                    <a:pt x="102870" y="0"/>
                  </a:cubicBezTo>
                  <a:lnTo>
                    <a:pt x="4004310" y="0"/>
                  </a:lnTo>
                  <a:cubicBezTo>
                    <a:pt x="4061124" y="0"/>
                    <a:pt x="4107180" y="46056"/>
                    <a:pt x="4107180" y="102870"/>
                  </a:cubicBezTo>
                  <a:lnTo>
                    <a:pt x="4107180" y="925830"/>
                  </a:lnTo>
                  <a:cubicBezTo>
                    <a:pt x="4107180" y="982644"/>
                    <a:pt x="4061124" y="1028700"/>
                    <a:pt x="4004310" y="1028700"/>
                  </a:cubicBezTo>
                  <a:lnTo>
                    <a:pt x="102870" y="1028700"/>
                  </a:lnTo>
                  <a:cubicBezTo>
                    <a:pt x="46056" y="1028700"/>
                    <a:pt x="0" y="982644"/>
                    <a:pt x="0" y="925830"/>
                  </a:cubicBezTo>
                  <a:lnTo>
                    <a:pt x="0" y="10287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330" tIns="106330" rIns="1081690" bIns="106331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baseline="0" dirty="0" err="1" smtClean="0"/>
                <a:t>Subchondral</a:t>
              </a:r>
              <a:r>
                <a:rPr lang="en-US" sz="2000" kern="1200" baseline="0" dirty="0" smtClean="0"/>
                <a:t> plate sclerosis, </a:t>
              </a:r>
              <a:r>
                <a:rPr lang="en-US" sz="2000" kern="1200" baseline="0" dirty="0" err="1" smtClean="0"/>
                <a:t>osteophyte</a:t>
              </a:r>
              <a:r>
                <a:rPr lang="en-US" sz="2000" kern="1200" baseline="0" dirty="0" smtClean="0"/>
                <a:t> growth and </a:t>
              </a:r>
              <a:r>
                <a:rPr lang="en-US" sz="2000" kern="1200" baseline="0" dirty="0" err="1" smtClean="0"/>
                <a:t>sinovitis</a:t>
              </a:r>
              <a:r>
                <a:rPr lang="en-US" sz="2000" kern="1200" baseline="0" dirty="0" smtClean="0"/>
                <a:t>.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7863839" y="4870132"/>
              <a:ext cx="668655" cy="668655"/>
            </a:xfrm>
            <a:custGeom>
              <a:avLst/>
              <a:gdLst>
                <a:gd name="connsiteX0" fmla="*/ 0 w 668655"/>
                <a:gd name="connsiteY0" fmla="*/ 367760 h 668655"/>
                <a:gd name="connsiteX1" fmla="*/ 150447 w 668655"/>
                <a:gd name="connsiteY1" fmla="*/ 367760 h 668655"/>
                <a:gd name="connsiteX2" fmla="*/ 150447 w 668655"/>
                <a:gd name="connsiteY2" fmla="*/ 0 h 668655"/>
                <a:gd name="connsiteX3" fmla="*/ 518208 w 668655"/>
                <a:gd name="connsiteY3" fmla="*/ 0 h 668655"/>
                <a:gd name="connsiteX4" fmla="*/ 518208 w 668655"/>
                <a:gd name="connsiteY4" fmla="*/ 367760 h 668655"/>
                <a:gd name="connsiteX5" fmla="*/ 668655 w 668655"/>
                <a:gd name="connsiteY5" fmla="*/ 367760 h 668655"/>
                <a:gd name="connsiteX6" fmla="*/ 334328 w 668655"/>
                <a:gd name="connsiteY6" fmla="*/ 668655 h 668655"/>
                <a:gd name="connsiteX7" fmla="*/ 0 w 668655"/>
                <a:gd name="connsiteY7" fmla="*/ 367760 h 66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8655" h="668655">
                  <a:moveTo>
                    <a:pt x="0" y="367760"/>
                  </a:moveTo>
                  <a:lnTo>
                    <a:pt x="150447" y="367760"/>
                  </a:lnTo>
                  <a:lnTo>
                    <a:pt x="150447" y="0"/>
                  </a:lnTo>
                  <a:lnTo>
                    <a:pt x="518208" y="0"/>
                  </a:lnTo>
                  <a:lnTo>
                    <a:pt x="518208" y="367760"/>
                  </a:lnTo>
                  <a:lnTo>
                    <a:pt x="668655" y="367760"/>
                  </a:lnTo>
                  <a:lnTo>
                    <a:pt x="334328" y="668655"/>
                  </a:lnTo>
                  <a:lnTo>
                    <a:pt x="0" y="36776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9817" tIns="39370" rIns="189817" bIns="204862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100" kern="1200"/>
            </a:p>
          </p:txBody>
        </p:sp>
      </p:grpSp>
      <p:sp>
        <p:nvSpPr>
          <p:cNvPr id="3379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76275" y="1527175"/>
            <a:ext cx="3382963" cy="329247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3797" name="Picture 7" descr="http://www.nature.com/nrd/journal/v4/n4/images/nrd1693-f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1843087"/>
            <a:ext cx="3507105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4118610" y="2952750"/>
            <a:ext cx="4107180" cy="1403032"/>
            <a:chOff x="4118610" y="2952750"/>
            <a:chExt cx="4107180" cy="1403032"/>
          </a:xfrm>
        </p:grpSpPr>
        <p:sp>
          <p:nvSpPr>
            <p:cNvPr id="6" name="Freeform 5"/>
            <p:cNvSpPr/>
            <p:nvPr/>
          </p:nvSpPr>
          <p:spPr>
            <a:xfrm>
              <a:off x="4118610" y="2952750"/>
              <a:ext cx="4107180" cy="1028700"/>
            </a:xfrm>
            <a:custGeom>
              <a:avLst/>
              <a:gdLst>
                <a:gd name="connsiteX0" fmla="*/ 0 w 4107180"/>
                <a:gd name="connsiteY0" fmla="*/ 102870 h 1028700"/>
                <a:gd name="connsiteX1" fmla="*/ 102870 w 4107180"/>
                <a:gd name="connsiteY1" fmla="*/ 0 h 1028700"/>
                <a:gd name="connsiteX2" fmla="*/ 4004310 w 4107180"/>
                <a:gd name="connsiteY2" fmla="*/ 0 h 1028700"/>
                <a:gd name="connsiteX3" fmla="*/ 4107180 w 4107180"/>
                <a:gd name="connsiteY3" fmla="*/ 102870 h 1028700"/>
                <a:gd name="connsiteX4" fmla="*/ 4107180 w 4107180"/>
                <a:gd name="connsiteY4" fmla="*/ 925830 h 1028700"/>
                <a:gd name="connsiteX5" fmla="*/ 4004310 w 4107180"/>
                <a:gd name="connsiteY5" fmla="*/ 1028700 h 1028700"/>
                <a:gd name="connsiteX6" fmla="*/ 102870 w 4107180"/>
                <a:gd name="connsiteY6" fmla="*/ 1028700 h 1028700"/>
                <a:gd name="connsiteX7" fmla="*/ 0 w 4107180"/>
                <a:gd name="connsiteY7" fmla="*/ 925830 h 1028700"/>
                <a:gd name="connsiteX8" fmla="*/ 0 w 4107180"/>
                <a:gd name="connsiteY8" fmla="*/ 10287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07180" h="1028700">
                  <a:moveTo>
                    <a:pt x="0" y="102870"/>
                  </a:moveTo>
                  <a:cubicBezTo>
                    <a:pt x="0" y="46056"/>
                    <a:pt x="46056" y="0"/>
                    <a:pt x="102870" y="0"/>
                  </a:cubicBezTo>
                  <a:lnTo>
                    <a:pt x="4004310" y="0"/>
                  </a:lnTo>
                  <a:cubicBezTo>
                    <a:pt x="4061124" y="0"/>
                    <a:pt x="4107180" y="46056"/>
                    <a:pt x="4107180" y="102870"/>
                  </a:cubicBezTo>
                  <a:lnTo>
                    <a:pt x="4107180" y="925830"/>
                  </a:lnTo>
                  <a:cubicBezTo>
                    <a:pt x="4107180" y="982644"/>
                    <a:pt x="4061124" y="1028700"/>
                    <a:pt x="4004310" y="1028700"/>
                  </a:cubicBezTo>
                  <a:lnTo>
                    <a:pt x="102870" y="1028700"/>
                  </a:lnTo>
                  <a:cubicBezTo>
                    <a:pt x="46056" y="1028700"/>
                    <a:pt x="0" y="982644"/>
                    <a:pt x="0" y="925830"/>
                  </a:cubicBezTo>
                  <a:lnTo>
                    <a:pt x="0" y="10287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330" tIns="106330" rIns="1081691" bIns="106331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baseline="0" dirty="0" smtClean="0"/>
                <a:t>Cartilage break down, bone exposure and development of </a:t>
              </a:r>
              <a:r>
                <a:rPr lang="en-US" sz="2000" kern="1200" baseline="0" dirty="0" err="1" smtClean="0"/>
                <a:t>subchondral</a:t>
              </a:r>
              <a:r>
                <a:rPr lang="en-US" sz="2000" kern="1200" baseline="0" dirty="0" smtClean="0"/>
                <a:t> cyst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7557135" y="3687127"/>
              <a:ext cx="668655" cy="668655"/>
            </a:xfrm>
            <a:custGeom>
              <a:avLst/>
              <a:gdLst>
                <a:gd name="connsiteX0" fmla="*/ 0 w 668655"/>
                <a:gd name="connsiteY0" fmla="*/ 367760 h 668655"/>
                <a:gd name="connsiteX1" fmla="*/ 150447 w 668655"/>
                <a:gd name="connsiteY1" fmla="*/ 367760 h 668655"/>
                <a:gd name="connsiteX2" fmla="*/ 150447 w 668655"/>
                <a:gd name="connsiteY2" fmla="*/ 0 h 668655"/>
                <a:gd name="connsiteX3" fmla="*/ 518208 w 668655"/>
                <a:gd name="connsiteY3" fmla="*/ 0 h 668655"/>
                <a:gd name="connsiteX4" fmla="*/ 518208 w 668655"/>
                <a:gd name="connsiteY4" fmla="*/ 367760 h 668655"/>
                <a:gd name="connsiteX5" fmla="*/ 668655 w 668655"/>
                <a:gd name="connsiteY5" fmla="*/ 367760 h 668655"/>
                <a:gd name="connsiteX6" fmla="*/ 334328 w 668655"/>
                <a:gd name="connsiteY6" fmla="*/ 668655 h 668655"/>
                <a:gd name="connsiteX7" fmla="*/ 0 w 668655"/>
                <a:gd name="connsiteY7" fmla="*/ 367760 h 66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8655" h="668655">
                  <a:moveTo>
                    <a:pt x="0" y="367760"/>
                  </a:moveTo>
                  <a:lnTo>
                    <a:pt x="150447" y="367760"/>
                  </a:lnTo>
                  <a:lnTo>
                    <a:pt x="150447" y="0"/>
                  </a:lnTo>
                  <a:lnTo>
                    <a:pt x="518208" y="0"/>
                  </a:lnTo>
                  <a:lnTo>
                    <a:pt x="518208" y="367760"/>
                  </a:lnTo>
                  <a:lnTo>
                    <a:pt x="668655" y="367760"/>
                  </a:lnTo>
                  <a:lnTo>
                    <a:pt x="334328" y="668655"/>
                  </a:lnTo>
                  <a:lnTo>
                    <a:pt x="0" y="36776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9817" tIns="39370" rIns="189817" bIns="204862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100" kern="120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11905" y="1781175"/>
            <a:ext cx="4107180" cy="1420177"/>
            <a:chOff x="3811905" y="1781175"/>
            <a:chExt cx="4107180" cy="1420177"/>
          </a:xfrm>
        </p:grpSpPr>
        <p:sp>
          <p:nvSpPr>
            <p:cNvPr id="5" name="Freeform 4"/>
            <p:cNvSpPr/>
            <p:nvPr/>
          </p:nvSpPr>
          <p:spPr>
            <a:xfrm>
              <a:off x="3811905" y="1781175"/>
              <a:ext cx="4107180" cy="1028700"/>
            </a:xfrm>
            <a:custGeom>
              <a:avLst/>
              <a:gdLst>
                <a:gd name="connsiteX0" fmla="*/ 0 w 4107180"/>
                <a:gd name="connsiteY0" fmla="*/ 102870 h 1028700"/>
                <a:gd name="connsiteX1" fmla="*/ 102870 w 4107180"/>
                <a:gd name="connsiteY1" fmla="*/ 0 h 1028700"/>
                <a:gd name="connsiteX2" fmla="*/ 4004310 w 4107180"/>
                <a:gd name="connsiteY2" fmla="*/ 0 h 1028700"/>
                <a:gd name="connsiteX3" fmla="*/ 4107180 w 4107180"/>
                <a:gd name="connsiteY3" fmla="*/ 102870 h 1028700"/>
                <a:gd name="connsiteX4" fmla="*/ 4107180 w 4107180"/>
                <a:gd name="connsiteY4" fmla="*/ 925830 h 1028700"/>
                <a:gd name="connsiteX5" fmla="*/ 4004310 w 4107180"/>
                <a:gd name="connsiteY5" fmla="*/ 1028700 h 1028700"/>
                <a:gd name="connsiteX6" fmla="*/ 102870 w 4107180"/>
                <a:gd name="connsiteY6" fmla="*/ 1028700 h 1028700"/>
                <a:gd name="connsiteX7" fmla="*/ 0 w 4107180"/>
                <a:gd name="connsiteY7" fmla="*/ 925830 h 1028700"/>
                <a:gd name="connsiteX8" fmla="*/ 0 w 4107180"/>
                <a:gd name="connsiteY8" fmla="*/ 10287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07180" h="1028700">
                  <a:moveTo>
                    <a:pt x="0" y="102870"/>
                  </a:moveTo>
                  <a:cubicBezTo>
                    <a:pt x="0" y="46056"/>
                    <a:pt x="46056" y="0"/>
                    <a:pt x="102870" y="0"/>
                  </a:cubicBezTo>
                  <a:lnTo>
                    <a:pt x="4004310" y="0"/>
                  </a:lnTo>
                  <a:cubicBezTo>
                    <a:pt x="4061124" y="0"/>
                    <a:pt x="4107180" y="46056"/>
                    <a:pt x="4107180" y="102870"/>
                  </a:cubicBezTo>
                  <a:lnTo>
                    <a:pt x="4107180" y="925830"/>
                  </a:lnTo>
                  <a:cubicBezTo>
                    <a:pt x="4107180" y="982644"/>
                    <a:pt x="4061124" y="1028700"/>
                    <a:pt x="4004310" y="1028700"/>
                  </a:cubicBezTo>
                  <a:lnTo>
                    <a:pt x="102870" y="1028700"/>
                  </a:lnTo>
                  <a:cubicBezTo>
                    <a:pt x="46056" y="1028700"/>
                    <a:pt x="0" y="982644"/>
                    <a:pt x="0" y="925830"/>
                  </a:cubicBezTo>
                  <a:lnTo>
                    <a:pt x="0" y="10287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330" tIns="106330" rIns="1081691" bIns="10633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baseline="0" dirty="0" err="1" smtClean="0"/>
                <a:t>Chrodrocytes</a:t>
              </a:r>
              <a:r>
                <a:rPr lang="en-US" sz="2000" kern="1200" baseline="0" dirty="0" smtClean="0"/>
                <a:t> attempts repair.  Also stimulating inflammatory cytokine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7250429" y="2532697"/>
              <a:ext cx="668655" cy="668655"/>
            </a:xfrm>
            <a:custGeom>
              <a:avLst/>
              <a:gdLst>
                <a:gd name="connsiteX0" fmla="*/ 0 w 668655"/>
                <a:gd name="connsiteY0" fmla="*/ 367760 h 668655"/>
                <a:gd name="connsiteX1" fmla="*/ 150447 w 668655"/>
                <a:gd name="connsiteY1" fmla="*/ 367760 h 668655"/>
                <a:gd name="connsiteX2" fmla="*/ 150447 w 668655"/>
                <a:gd name="connsiteY2" fmla="*/ 0 h 668655"/>
                <a:gd name="connsiteX3" fmla="*/ 518208 w 668655"/>
                <a:gd name="connsiteY3" fmla="*/ 0 h 668655"/>
                <a:gd name="connsiteX4" fmla="*/ 518208 w 668655"/>
                <a:gd name="connsiteY4" fmla="*/ 367760 h 668655"/>
                <a:gd name="connsiteX5" fmla="*/ 668655 w 668655"/>
                <a:gd name="connsiteY5" fmla="*/ 367760 h 668655"/>
                <a:gd name="connsiteX6" fmla="*/ 334328 w 668655"/>
                <a:gd name="connsiteY6" fmla="*/ 668655 h 668655"/>
                <a:gd name="connsiteX7" fmla="*/ 0 w 668655"/>
                <a:gd name="connsiteY7" fmla="*/ 367760 h 66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8655" h="668655">
                  <a:moveTo>
                    <a:pt x="0" y="367760"/>
                  </a:moveTo>
                  <a:lnTo>
                    <a:pt x="150447" y="367760"/>
                  </a:lnTo>
                  <a:lnTo>
                    <a:pt x="150447" y="0"/>
                  </a:lnTo>
                  <a:lnTo>
                    <a:pt x="518208" y="0"/>
                  </a:lnTo>
                  <a:lnTo>
                    <a:pt x="518208" y="367760"/>
                  </a:lnTo>
                  <a:lnTo>
                    <a:pt x="668655" y="367760"/>
                  </a:lnTo>
                  <a:lnTo>
                    <a:pt x="334328" y="668655"/>
                  </a:lnTo>
                  <a:lnTo>
                    <a:pt x="0" y="36776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9817" tIns="39370" rIns="189817" bIns="204862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100" kern="12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05200" y="609600"/>
            <a:ext cx="4107180" cy="1420177"/>
            <a:chOff x="3505200" y="609600"/>
            <a:chExt cx="4107180" cy="1420177"/>
          </a:xfrm>
        </p:grpSpPr>
        <p:sp>
          <p:nvSpPr>
            <p:cNvPr id="3" name="Freeform 2"/>
            <p:cNvSpPr/>
            <p:nvPr/>
          </p:nvSpPr>
          <p:spPr>
            <a:xfrm>
              <a:off x="3505200" y="609600"/>
              <a:ext cx="4107180" cy="1028700"/>
            </a:xfrm>
            <a:custGeom>
              <a:avLst/>
              <a:gdLst>
                <a:gd name="connsiteX0" fmla="*/ 0 w 4107180"/>
                <a:gd name="connsiteY0" fmla="*/ 102870 h 1028700"/>
                <a:gd name="connsiteX1" fmla="*/ 102870 w 4107180"/>
                <a:gd name="connsiteY1" fmla="*/ 0 h 1028700"/>
                <a:gd name="connsiteX2" fmla="*/ 4004310 w 4107180"/>
                <a:gd name="connsiteY2" fmla="*/ 0 h 1028700"/>
                <a:gd name="connsiteX3" fmla="*/ 4107180 w 4107180"/>
                <a:gd name="connsiteY3" fmla="*/ 102870 h 1028700"/>
                <a:gd name="connsiteX4" fmla="*/ 4107180 w 4107180"/>
                <a:gd name="connsiteY4" fmla="*/ 925830 h 1028700"/>
                <a:gd name="connsiteX5" fmla="*/ 4004310 w 4107180"/>
                <a:gd name="connsiteY5" fmla="*/ 1028700 h 1028700"/>
                <a:gd name="connsiteX6" fmla="*/ 102870 w 4107180"/>
                <a:gd name="connsiteY6" fmla="*/ 1028700 h 1028700"/>
                <a:gd name="connsiteX7" fmla="*/ 0 w 4107180"/>
                <a:gd name="connsiteY7" fmla="*/ 925830 h 1028700"/>
                <a:gd name="connsiteX8" fmla="*/ 0 w 4107180"/>
                <a:gd name="connsiteY8" fmla="*/ 10287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07180" h="1028700">
                  <a:moveTo>
                    <a:pt x="0" y="102870"/>
                  </a:moveTo>
                  <a:cubicBezTo>
                    <a:pt x="0" y="46056"/>
                    <a:pt x="46056" y="0"/>
                    <a:pt x="102870" y="0"/>
                  </a:cubicBezTo>
                  <a:lnTo>
                    <a:pt x="4004310" y="0"/>
                  </a:lnTo>
                  <a:cubicBezTo>
                    <a:pt x="4061124" y="0"/>
                    <a:pt x="4107180" y="46056"/>
                    <a:pt x="4107180" y="102870"/>
                  </a:cubicBezTo>
                  <a:lnTo>
                    <a:pt x="4107180" y="925830"/>
                  </a:lnTo>
                  <a:cubicBezTo>
                    <a:pt x="4107180" y="982644"/>
                    <a:pt x="4061124" y="1028700"/>
                    <a:pt x="4004310" y="1028700"/>
                  </a:cubicBezTo>
                  <a:lnTo>
                    <a:pt x="102870" y="1028700"/>
                  </a:lnTo>
                  <a:cubicBezTo>
                    <a:pt x="46056" y="1028700"/>
                    <a:pt x="0" y="982644"/>
                    <a:pt x="0" y="925830"/>
                  </a:cubicBezTo>
                  <a:lnTo>
                    <a:pt x="0" y="10287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330" tIns="106330" rIns="1276477" bIns="10633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baseline="0" dirty="0" smtClean="0"/>
                <a:t>Hyaline cartilage loss.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6943724" y="1361122"/>
              <a:ext cx="668655" cy="668655"/>
            </a:xfrm>
            <a:custGeom>
              <a:avLst/>
              <a:gdLst>
                <a:gd name="connsiteX0" fmla="*/ 0 w 668655"/>
                <a:gd name="connsiteY0" fmla="*/ 367760 h 668655"/>
                <a:gd name="connsiteX1" fmla="*/ 150447 w 668655"/>
                <a:gd name="connsiteY1" fmla="*/ 367760 h 668655"/>
                <a:gd name="connsiteX2" fmla="*/ 150447 w 668655"/>
                <a:gd name="connsiteY2" fmla="*/ 0 h 668655"/>
                <a:gd name="connsiteX3" fmla="*/ 518208 w 668655"/>
                <a:gd name="connsiteY3" fmla="*/ 0 h 668655"/>
                <a:gd name="connsiteX4" fmla="*/ 518208 w 668655"/>
                <a:gd name="connsiteY4" fmla="*/ 367760 h 668655"/>
                <a:gd name="connsiteX5" fmla="*/ 668655 w 668655"/>
                <a:gd name="connsiteY5" fmla="*/ 367760 h 668655"/>
                <a:gd name="connsiteX6" fmla="*/ 334328 w 668655"/>
                <a:gd name="connsiteY6" fmla="*/ 668655 h 668655"/>
                <a:gd name="connsiteX7" fmla="*/ 0 w 668655"/>
                <a:gd name="connsiteY7" fmla="*/ 367760 h 66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8655" h="668655">
                  <a:moveTo>
                    <a:pt x="0" y="367760"/>
                  </a:moveTo>
                  <a:lnTo>
                    <a:pt x="150447" y="367760"/>
                  </a:lnTo>
                  <a:lnTo>
                    <a:pt x="150447" y="0"/>
                  </a:lnTo>
                  <a:lnTo>
                    <a:pt x="518208" y="0"/>
                  </a:lnTo>
                  <a:lnTo>
                    <a:pt x="518208" y="367760"/>
                  </a:lnTo>
                  <a:lnTo>
                    <a:pt x="668655" y="367760"/>
                  </a:lnTo>
                  <a:lnTo>
                    <a:pt x="334328" y="668655"/>
                  </a:lnTo>
                  <a:lnTo>
                    <a:pt x="0" y="36776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9817" tIns="39370" rIns="189817" bIns="204862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1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19329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PH" dirty="0" smtClean="0"/>
              <a:t>Clinical features</a:t>
            </a:r>
            <a:endParaRPr lang="en-P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1706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PH" dirty="0" smtClean="0"/>
              <a:t>Clinical features</a:t>
            </a:r>
            <a:endParaRPr lang="en-PH" dirty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33800"/>
          </a:xfrm>
        </p:spPr>
        <p:txBody>
          <a:bodyPr/>
          <a:lstStyle/>
          <a:p>
            <a:r>
              <a:rPr lang="en-US" dirty="0" smtClean="0"/>
              <a:t>Joint stiffness / morning stiffness (&lt;30 </a:t>
            </a:r>
            <a:r>
              <a:rPr lang="en-US" dirty="0" err="1" smtClean="0"/>
              <a:t>mins</a:t>
            </a:r>
            <a:r>
              <a:rPr lang="en-US" dirty="0" smtClean="0"/>
              <a:t>)</a:t>
            </a:r>
          </a:p>
          <a:p>
            <a:pPr fontAlgn="ctr"/>
            <a:r>
              <a:rPr lang="en-US" dirty="0" smtClean="0"/>
              <a:t>Joint pain (activity-related)</a:t>
            </a:r>
          </a:p>
          <a:p>
            <a:pPr lvl="1" fontAlgn="ctr"/>
            <a:r>
              <a:rPr lang="en-US" dirty="0" smtClean="0"/>
              <a:t>Episodic</a:t>
            </a:r>
          </a:p>
          <a:p>
            <a:pPr lvl="1" fontAlgn="ctr"/>
            <a:r>
              <a:rPr lang="en-US" dirty="0" err="1" smtClean="0"/>
              <a:t>Trigerred</a:t>
            </a:r>
            <a:r>
              <a:rPr lang="en-US" dirty="0" smtClean="0"/>
              <a:t> often by a day or two of overactive use of a diseased joint</a:t>
            </a:r>
          </a:p>
          <a:p>
            <a:r>
              <a:rPr lang="en-US" dirty="0" smtClean="0"/>
              <a:t>Nocturnal pain</a:t>
            </a:r>
          </a:p>
          <a:p>
            <a:r>
              <a:rPr lang="en-US" dirty="0" smtClean="0"/>
              <a:t>Mechanical symptoms: buckling, catching, or locking.</a:t>
            </a:r>
          </a:p>
          <a:p>
            <a:r>
              <a:rPr lang="en-US" dirty="0" smtClean="0"/>
              <a:t>Limitation of joint movement</a:t>
            </a:r>
          </a:p>
          <a:p>
            <a:r>
              <a:rPr lang="en-US" dirty="0" smtClean="0"/>
              <a:t>Deformity</a:t>
            </a:r>
          </a:p>
          <a:p>
            <a:endParaRPr lang="en-PH" dirty="0" smtClean="0"/>
          </a:p>
        </p:txBody>
      </p:sp>
    </p:spTree>
    <p:extLst>
      <p:ext uri="{BB962C8B-B14F-4D97-AF65-F5344CB8AC3E}">
        <p14:creationId xmlns:p14="http://schemas.microsoft.com/office/powerpoint/2010/main" val="84043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990600"/>
            <a:ext cx="5867400" cy="550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9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differentials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792715"/>
              </p:ext>
            </p:extLst>
          </p:nvPr>
        </p:nvGraphicFramePr>
        <p:xfrm>
          <a:off x="228600" y="1219200"/>
          <a:ext cx="8686800" cy="5486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72843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Osteoarthritis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Rheumatoid</a:t>
                      </a:r>
                      <a:r>
                        <a:rPr lang="en-US" sz="1800" baseline="0" dirty="0" smtClean="0"/>
                        <a:t> arthritis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Gouty arthritis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42203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Duration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Episodic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Weeks</a:t>
                      </a:r>
                      <a:r>
                        <a:rPr lang="en-US" sz="1400" baseline="0" dirty="0" smtClean="0"/>
                        <a:t> to months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Episodic</a:t>
                      </a:r>
                      <a:endParaRPr lang="en-US" sz="1400" dirty="0"/>
                    </a:p>
                  </a:txBody>
                  <a:tcPr marT="45723" marB="45723"/>
                </a:tc>
              </a:tr>
              <a:tr h="107531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Location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Weight bearing joints(knee or hip)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Hands, wrists, knees,  and feet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Metatarsophalangeal joint of the first toe, tarsal joints, ankle and knees</a:t>
                      </a:r>
                    </a:p>
                  </a:txBody>
                  <a:tcPr marT="45723" marB="45723"/>
                </a:tc>
              </a:tr>
              <a:tr h="326062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Clinical Features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-Joint stiffness/ morning stiffness (&lt;30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fontAlgn="ctr"/>
                      <a:r>
                        <a:rPr lang="en-US" sz="1400" dirty="0" smtClean="0"/>
                        <a:t>-Joint pain (activity-related)</a:t>
                      </a:r>
                    </a:p>
                    <a:p>
                      <a:pPr fontAlgn="ctr"/>
                      <a:r>
                        <a:rPr lang="en-US" sz="1200" dirty="0" smtClean="0"/>
                        <a:t>      -Episodic</a:t>
                      </a:r>
                    </a:p>
                    <a:p>
                      <a:pPr fontAlgn="ctr"/>
                      <a:r>
                        <a:rPr lang="en-US" sz="1200" baseline="0" dirty="0" smtClean="0"/>
                        <a:t>      -</a:t>
                      </a:r>
                      <a:r>
                        <a:rPr lang="en-US" sz="1200" dirty="0" err="1" smtClean="0"/>
                        <a:t>Trigerred</a:t>
                      </a:r>
                      <a:r>
                        <a:rPr lang="en-US" sz="1200" dirty="0" smtClean="0"/>
                        <a:t> often by a day or two of overactive use of a diseased joint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-Nocturnal pain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-Limitation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joint movement</a:t>
                      </a:r>
                    </a:p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-Deformity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-swelling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-chronic polyarthritis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-Joint stiffness/ morning stiffness (&gt;1 hour)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-pain aggravated by movement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-tenderness</a:t>
                      </a:r>
                    </a:p>
                    <a:p>
                      <a:pPr rtl="0" font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-Fever &gt;38C</a:t>
                      </a:r>
                      <a:endParaRPr lang="en-US" sz="1400" dirty="0" smtClean="0">
                        <a:effectLst/>
                      </a:endParaRPr>
                    </a:p>
                    <a:p>
                      <a:pPr rtl="0" font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-Lymphadenopathy </a:t>
                      </a:r>
                      <a:endParaRPr lang="en-US" sz="1400" dirty="0" smtClean="0">
                        <a:effectLst/>
                      </a:endParaRPr>
                    </a:p>
                    <a:p>
                      <a:pPr rtl="0" font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-Splenomegaly</a:t>
                      </a:r>
                      <a:endParaRPr lang="en-US" sz="1400" dirty="0" smtClean="0">
                        <a:effectLst/>
                      </a:endParaRPr>
                    </a:p>
                    <a:p>
                      <a:pPr rtl="0" font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-Weakness, easy fatigability, anorexia, weight loss</a:t>
                      </a:r>
                      <a:endParaRPr lang="en-US" sz="1400" dirty="0" smtClean="0">
                        <a:effectLst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-Acute or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subacute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worsening pain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-swelling</a:t>
                      </a:r>
                    </a:p>
                    <a:p>
                      <a:endParaRPr lang="en-US" sz="1400" dirty="0"/>
                    </a:p>
                  </a:txBody>
                  <a:tcPr marT="45723" marB="4572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98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7321983"/>
              </p:ext>
            </p:extLst>
          </p:nvPr>
        </p:nvGraphicFramePr>
        <p:xfrm>
          <a:off x="228600" y="1295400"/>
          <a:ext cx="8610600" cy="4343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650"/>
                <a:gridCol w="2152650"/>
                <a:gridCol w="2152650"/>
                <a:gridCol w="2152650"/>
              </a:tblGrid>
              <a:tr h="82172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Osteoarthritis</a:t>
                      </a:r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Rheumatoid</a:t>
                      </a:r>
                      <a:r>
                        <a:rPr lang="en-US" sz="1800" baseline="0" dirty="0" smtClean="0"/>
                        <a:t> arthritis</a:t>
                      </a:r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Gouty arthritis</a:t>
                      </a:r>
                      <a:endParaRPr lang="en-US" sz="1800" dirty="0"/>
                    </a:p>
                  </a:txBody>
                  <a:tcPr marT="45716" marB="45716"/>
                </a:tc>
              </a:tr>
              <a:tr h="203475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Radiologic changes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-Meniscal</a:t>
                      </a:r>
                      <a:r>
                        <a:rPr lang="en-US" sz="1400" baseline="0" dirty="0" smtClean="0"/>
                        <a:t> tear on cartilages</a:t>
                      </a:r>
                    </a:p>
                    <a:p>
                      <a:r>
                        <a:rPr lang="en-US" sz="1400" baseline="0" dirty="0" smtClean="0"/>
                        <a:t>-bone lesions</a:t>
                      </a:r>
                    </a:p>
                    <a:p>
                      <a:r>
                        <a:rPr lang="en-US" sz="1400" baseline="0" dirty="0" smtClean="0"/>
                        <a:t>-</a:t>
                      </a:r>
                      <a:r>
                        <a:rPr lang="en-US" sz="1400" baseline="0" dirty="0" err="1" smtClean="0"/>
                        <a:t>narrowes</a:t>
                      </a:r>
                      <a:r>
                        <a:rPr lang="en-US" sz="1400" baseline="0" dirty="0" smtClean="0"/>
                        <a:t> joint space </a:t>
                      </a:r>
                    </a:p>
                    <a:p>
                      <a:r>
                        <a:rPr lang="en-US" sz="1400" baseline="0" dirty="0" smtClean="0"/>
                        <a:t>-sclerosis of the bone</a:t>
                      </a:r>
                    </a:p>
                    <a:p>
                      <a:r>
                        <a:rPr lang="en-US" sz="1400" baseline="0" dirty="0" smtClean="0"/>
                        <a:t>-</a:t>
                      </a:r>
                      <a:r>
                        <a:rPr lang="en-US" sz="1400" dirty="0" smtClean="0"/>
                        <a:t>osteophytes</a:t>
                      </a:r>
                      <a:endParaRPr lang="en-PH" sz="1400" dirty="0" smtClean="0"/>
                    </a:p>
                    <a:p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-cystic changes</a:t>
                      </a:r>
                    </a:p>
                    <a:p>
                      <a:r>
                        <a:rPr lang="en-US" sz="1400" dirty="0" smtClean="0"/>
                        <a:t>-well-defined erosions</a:t>
                      </a:r>
                      <a:r>
                        <a:rPr lang="en-US" sz="1400" baseline="0" dirty="0" smtClean="0"/>
                        <a:t> with sclerotic margins (often with overhanging bony edges)</a:t>
                      </a:r>
                    </a:p>
                    <a:p>
                      <a:r>
                        <a:rPr lang="en-US" sz="1400" baseline="0" dirty="0" smtClean="0"/>
                        <a:t>-soft tissue masses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r>
                        <a:rPr lang="en-US" sz="1400" dirty="0" err="1" smtClean="0"/>
                        <a:t>juxtaarticular</a:t>
                      </a:r>
                      <a:r>
                        <a:rPr lang="en-US" sz="1400" dirty="0" smtClean="0"/>
                        <a:t> osteopenia (within weeks)</a:t>
                      </a:r>
                    </a:p>
                    <a:p>
                      <a:r>
                        <a:rPr lang="en-US" sz="1400" dirty="0" smtClean="0"/>
                        <a:t>-loss of articular cartilage and bone erosions (months)</a:t>
                      </a:r>
                      <a:endParaRPr lang="en-US" sz="1400" dirty="0"/>
                    </a:p>
                  </a:txBody>
                  <a:tcPr marT="45716" marB="45716"/>
                </a:tc>
              </a:tr>
              <a:tr h="14869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Laboratory</a:t>
                      </a:r>
                      <a:r>
                        <a:rPr lang="en-US" sz="1400" baseline="0" dirty="0" smtClean="0"/>
                        <a:t> work-up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-Synovial fluid leukocyte &lt;1000/</a:t>
                      </a:r>
                      <a:r>
                        <a:rPr lang="en-PH" sz="1400" dirty="0" smtClean="0"/>
                        <a:t>µL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-Rheumatoid factor</a:t>
                      </a:r>
                    </a:p>
                    <a:p>
                      <a:r>
                        <a:rPr lang="en-US" sz="1400" dirty="0" smtClean="0"/>
                        <a:t>-Erythrocyte sedimentation rate</a:t>
                      </a:r>
                    </a:p>
                    <a:p>
                      <a:r>
                        <a:rPr lang="en-US" sz="1400" dirty="0" smtClean="0"/>
                        <a:t>-Normochromic </a:t>
                      </a:r>
                      <a:r>
                        <a:rPr lang="en-US" sz="1400" smtClean="0"/>
                        <a:t>normocytic anemia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-Synovial fluid leukocyte 2000-60,000/L</a:t>
                      </a:r>
                    </a:p>
                    <a:p>
                      <a:r>
                        <a:rPr lang="en-US" sz="1400" dirty="0" smtClean="0"/>
                        <a:t>-effusions appear cloudy</a:t>
                      </a:r>
                    </a:p>
                    <a:p>
                      <a:r>
                        <a:rPr lang="en-US" sz="1400" dirty="0" smtClean="0"/>
                        <a:t>-crystals</a:t>
                      </a:r>
                      <a:r>
                        <a:rPr lang="en-US" sz="1400" baseline="0" dirty="0" smtClean="0"/>
                        <a:t> in synovial fluid</a:t>
                      </a:r>
                      <a:endParaRPr lang="en-US" sz="1400" dirty="0"/>
                    </a:p>
                  </a:txBody>
                  <a:tcPr marT="45716" marB="4571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19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PH" dirty="0" smtClean="0"/>
              <a:t>diagnostics</a:t>
            </a:r>
            <a:endParaRPr lang="en-P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8503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blood tests are routinely indicated</a:t>
            </a:r>
          </a:p>
          <a:p>
            <a:r>
              <a:rPr lang="en-US" dirty="0" smtClean="0"/>
              <a:t>Examination of the synovial fluid is to rule out other causes of the pain and swelling.</a:t>
            </a:r>
          </a:p>
          <a:p>
            <a:pPr marL="6858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93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X-ray</a:t>
            </a:r>
          </a:p>
          <a:p>
            <a:r>
              <a:rPr lang="en-US" dirty="0"/>
              <a:t>Joint Space Narrowing</a:t>
            </a:r>
          </a:p>
          <a:p>
            <a:r>
              <a:rPr lang="en-US" dirty="0"/>
              <a:t>Development of </a:t>
            </a:r>
            <a:r>
              <a:rPr lang="en-US" dirty="0" err="1"/>
              <a:t>Osteophytes</a:t>
            </a:r>
            <a:endParaRPr lang="en-US" dirty="0"/>
          </a:p>
          <a:p>
            <a:r>
              <a:rPr lang="en-US" dirty="0" err="1"/>
              <a:t>Subchondral</a:t>
            </a:r>
            <a:r>
              <a:rPr lang="en-US" dirty="0"/>
              <a:t> Sclerosis</a:t>
            </a:r>
          </a:p>
          <a:p>
            <a:r>
              <a:rPr lang="en-US" dirty="0" err="1"/>
              <a:t>Subchondral</a:t>
            </a:r>
            <a:r>
              <a:rPr lang="en-US" dirty="0"/>
              <a:t> Cyst Formation</a:t>
            </a:r>
          </a:p>
          <a:p>
            <a:r>
              <a:rPr lang="en-US" dirty="0" err="1"/>
              <a:t>Subluxation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00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smtClean="0"/>
              <a:t>Articular vs non-articular</a:t>
            </a:r>
            <a:endParaRPr lang="en-PH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PH" dirty="0" smtClean="0"/>
              <a:t>Articular Structures</a:t>
            </a:r>
          </a:p>
          <a:p>
            <a:r>
              <a:rPr lang="en-PH" dirty="0" err="1" smtClean="0"/>
              <a:t>Synovium</a:t>
            </a:r>
            <a:endParaRPr lang="en-PH" dirty="0" smtClean="0"/>
          </a:p>
          <a:p>
            <a:r>
              <a:rPr lang="en-PH" dirty="0" smtClean="0"/>
              <a:t>Synovial Fluid</a:t>
            </a:r>
          </a:p>
          <a:p>
            <a:r>
              <a:rPr lang="en-PH" dirty="0" smtClean="0"/>
              <a:t>Articular cartilage</a:t>
            </a:r>
          </a:p>
          <a:p>
            <a:r>
              <a:rPr lang="en-PH" dirty="0" err="1" smtClean="0"/>
              <a:t>Intraarticular</a:t>
            </a:r>
            <a:r>
              <a:rPr lang="en-PH" dirty="0" smtClean="0"/>
              <a:t> ligaments</a:t>
            </a:r>
          </a:p>
          <a:p>
            <a:r>
              <a:rPr lang="en-PH" dirty="0" smtClean="0"/>
              <a:t>Joint capsule</a:t>
            </a:r>
          </a:p>
          <a:p>
            <a:r>
              <a:rPr lang="en-PH" dirty="0" err="1" smtClean="0"/>
              <a:t>Juxtaarticular</a:t>
            </a:r>
            <a:r>
              <a:rPr lang="en-PH" dirty="0" smtClean="0"/>
              <a:t> bone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876800" y="1600200"/>
            <a:ext cx="3886200" cy="46481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3" pitchFamily="18" charset="2"/>
              <a:buNone/>
            </a:pPr>
            <a:r>
              <a:rPr lang="en-PH" dirty="0" smtClean="0"/>
              <a:t>Non-Articular Structures</a:t>
            </a:r>
          </a:p>
          <a:p>
            <a:r>
              <a:rPr lang="en-PH" dirty="0" smtClean="0"/>
              <a:t>Extra-articular ligaments</a:t>
            </a:r>
          </a:p>
          <a:p>
            <a:r>
              <a:rPr lang="en-PH" dirty="0" smtClean="0"/>
              <a:t>Tendons</a:t>
            </a:r>
          </a:p>
          <a:p>
            <a:r>
              <a:rPr lang="en-PH" dirty="0" err="1" smtClean="0"/>
              <a:t>Bursae</a:t>
            </a:r>
            <a:endParaRPr lang="en-PH" dirty="0" smtClean="0"/>
          </a:p>
          <a:p>
            <a:r>
              <a:rPr lang="en-PH" dirty="0" smtClean="0"/>
              <a:t>Muscle</a:t>
            </a:r>
          </a:p>
          <a:p>
            <a:r>
              <a:rPr lang="en-PH" dirty="0" smtClean="0"/>
              <a:t>Fascia</a:t>
            </a:r>
          </a:p>
          <a:p>
            <a:r>
              <a:rPr lang="en-PH" dirty="0" smtClean="0"/>
              <a:t>Bone</a:t>
            </a:r>
          </a:p>
          <a:p>
            <a:r>
              <a:rPr lang="en-PH" dirty="0" smtClean="0"/>
              <a:t>Nerve</a:t>
            </a:r>
          </a:p>
          <a:p>
            <a:r>
              <a:rPr lang="en-PH" dirty="0" smtClean="0"/>
              <a:t>Overlying skin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03" y="1371600"/>
            <a:ext cx="4476897" cy="429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0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-0.45521 -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6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 methods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3229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4800"/>
            <a:ext cx="8001000" cy="630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782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3157"/>
            <a:ext cx="8077200" cy="633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807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PH" dirty="0" smtClean="0"/>
              <a:t>treatment</a:t>
            </a:r>
            <a:endParaRPr lang="en-P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1197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Treatment goals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1905000" cy="3733800"/>
          </a:xfrm>
        </p:spPr>
        <p:txBody>
          <a:bodyPr/>
          <a:lstStyle/>
          <a:p>
            <a:r>
              <a:rPr lang="en-PH" sz="2200" dirty="0" smtClean="0"/>
              <a:t>Pain reduction</a:t>
            </a:r>
          </a:p>
          <a:p>
            <a:pPr marL="68580" indent="0">
              <a:buNone/>
            </a:pPr>
            <a:endParaRPr lang="en-PH" sz="2200" dirty="0"/>
          </a:p>
          <a:p>
            <a:r>
              <a:rPr lang="en-PH" sz="2200" dirty="0"/>
              <a:t>Maintenance of </a:t>
            </a:r>
            <a:r>
              <a:rPr lang="en-PH" sz="2200" dirty="0" smtClean="0"/>
              <a:t>mobility</a:t>
            </a:r>
          </a:p>
          <a:p>
            <a:pPr marL="68580" indent="0">
              <a:buNone/>
            </a:pPr>
            <a:endParaRPr lang="en-PH" sz="2200" dirty="0"/>
          </a:p>
          <a:p>
            <a:r>
              <a:rPr lang="en-PH" sz="2200" dirty="0"/>
              <a:t>Minimization of disability</a:t>
            </a:r>
          </a:p>
          <a:p>
            <a:pPr marL="68580" indent="0">
              <a:buNone/>
            </a:pPr>
            <a:endParaRPr lang="en-P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814" y="1447800"/>
            <a:ext cx="6155427" cy="3962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237727" y="5410200"/>
            <a:ext cx="2982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dirty="0" smtClean="0">
                <a:solidFill>
                  <a:schemeClr val="accent3"/>
                </a:solidFill>
              </a:rPr>
              <a:t>NICE Clinical Guideline 59</a:t>
            </a:r>
            <a:endParaRPr lang="en-PH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57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Pharmacologic treatment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4343399"/>
          </a:xfrm>
        </p:spPr>
        <p:txBody>
          <a:bodyPr>
            <a:normAutofit fontScale="92500" lnSpcReduction="20000"/>
          </a:bodyPr>
          <a:lstStyle/>
          <a:p>
            <a:r>
              <a:rPr lang="en-PH" sz="2400" dirty="0" err="1" smtClean="0"/>
              <a:t>Paracetamol</a:t>
            </a:r>
            <a:r>
              <a:rPr lang="en-PH" sz="2400" dirty="0" smtClean="0"/>
              <a:t> </a:t>
            </a:r>
            <a:r>
              <a:rPr lang="en-PH" sz="2400" dirty="0" smtClean="0">
                <a:sym typeface="Wingdings" pitchFamily="2" charset="2"/>
              </a:rPr>
              <a:t> first line drug for mild pain; max dose of 4g/day; close monitoring of upper GI adverse events</a:t>
            </a:r>
          </a:p>
          <a:p>
            <a:endParaRPr lang="en-PH" sz="2400" dirty="0" smtClean="0">
              <a:sym typeface="Wingdings" pitchFamily="2" charset="2"/>
            </a:endParaRPr>
          </a:p>
          <a:p>
            <a:r>
              <a:rPr lang="en-PH" sz="2400" dirty="0" smtClean="0">
                <a:sym typeface="Wingdings" pitchFamily="2" charset="2"/>
              </a:rPr>
              <a:t>Tramadol  control of moderate pain and improvement in knee function</a:t>
            </a:r>
          </a:p>
          <a:p>
            <a:endParaRPr lang="en-PH" sz="2400" dirty="0" smtClean="0">
              <a:sym typeface="Wingdings" pitchFamily="2" charset="2"/>
            </a:endParaRPr>
          </a:p>
          <a:p>
            <a:r>
              <a:rPr lang="en-PH" sz="2400" dirty="0" smtClean="0">
                <a:sym typeface="Wingdings" pitchFamily="2" charset="2"/>
              </a:rPr>
              <a:t>Oral NSAIDs and COXIBs  small to moderate effect in reducing exacerbations of knee OA; up to 2 weeks duration</a:t>
            </a:r>
          </a:p>
          <a:p>
            <a:endParaRPr lang="en-PH" sz="2400" dirty="0" smtClean="0">
              <a:sym typeface="Wingdings" pitchFamily="2" charset="2"/>
            </a:endParaRPr>
          </a:p>
          <a:p>
            <a:r>
              <a:rPr lang="en-PH" sz="2400" dirty="0" smtClean="0">
                <a:sym typeface="Wingdings" pitchFamily="2" charset="2"/>
              </a:rPr>
              <a:t>Topical NSAIDs  control of symptomatic or acute exacerbation of knee OA and improvement of function</a:t>
            </a:r>
          </a:p>
          <a:p>
            <a:endParaRPr lang="en-PH" dirty="0">
              <a:sym typeface="Wingdings" pitchFamily="2" charset="2"/>
            </a:endParaRPr>
          </a:p>
          <a:p>
            <a:pPr marL="68580" indent="0" algn="r">
              <a:buNone/>
            </a:pPr>
            <a:r>
              <a:rPr lang="en-PH" dirty="0">
                <a:solidFill>
                  <a:schemeClr val="accent3"/>
                </a:solidFill>
              </a:rPr>
              <a:t>(PRA Practice Guidelines)</a:t>
            </a:r>
          </a:p>
          <a:p>
            <a:pPr marL="68580" indent="0" algn="r">
              <a:buNone/>
            </a:pPr>
            <a:endParaRPr lang="en-PH" dirty="0" smtClean="0">
              <a:sym typeface="Wingdings" pitchFamily="2" charset="2"/>
            </a:endParaRPr>
          </a:p>
          <a:p>
            <a:endParaRPr lang="en-PH" sz="1600" dirty="0"/>
          </a:p>
        </p:txBody>
      </p:sp>
    </p:spTree>
    <p:extLst>
      <p:ext uri="{BB962C8B-B14F-4D97-AF65-F5344CB8AC3E}">
        <p14:creationId xmlns:p14="http://schemas.microsoft.com/office/powerpoint/2010/main" val="118339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1"/>
            <a:ext cx="7772400" cy="4190999"/>
          </a:xfrm>
        </p:spPr>
        <p:txBody>
          <a:bodyPr>
            <a:normAutofit/>
          </a:bodyPr>
          <a:lstStyle/>
          <a:p>
            <a:r>
              <a:rPr lang="en-PH" sz="2200" dirty="0" err="1" smtClean="0"/>
              <a:t>Intraarticular</a:t>
            </a:r>
            <a:r>
              <a:rPr lang="en-PH" sz="2200" dirty="0" smtClean="0"/>
              <a:t> Steroids </a:t>
            </a:r>
            <a:r>
              <a:rPr lang="en-PH" sz="2200" dirty="0" smtClean="0">
                <a:sym typeface="Wingdings" pitchFamily="2" charset="2"/>
              </a:rPr>
              <a:t> effective and safe for moderate symptomatic exacerbations of knee OA; with effects up to 1-3 weeks </a:t>
            </a:r>
            <a:r>
              <a:rPr lang="en-PH" sz="1600" dirty="0">
                <a:solidFill>
                  <a:schemeClr val="accent3"/>
                </a:solidFill>
              </a:rPr>
              <a:t>(PRA Practice Guidelines)</a:t>
            </a:r>
          </a:p>
          <a:p>
            <a:endParaRPr lang="en-PH" sz="2200" dirty="0" smtClean="0">
              <a:sym typeface="Wingdings" pitchFamily="2" charset="2"/>
            </a:endParaRPr>
          </a:p>
          <a:p>
            <a:r>
              <a:rPr lang="en-PH" sz="2200" dirty="0" err="1" smtClean="0"/>
              <a:t>Rubefacients</a:t>
            </a:r>
            <a:r>
              <a:rPr lang="en-PH" sz="2200" dirty="0" smtClean="0"/>
              <a:t> / Capsaicin </a:t>
            </a:r>
            <a:r>
              <a:rPr lang="en-PH" sz="2200" dirty="0" smtClean="0">
                <a:sym typeface="Wingdings" pitchFamily="2" charset="2"/>
              </a:rPr>
              <a:t> for reduction of joint pain and tenderness</a:t>
            </a:r>
          </a:p>
          <a:p>
            <a:endParaRPr lang="en-PH" sz="2200" dirty="0">
              <a:sym typeface="Wingdings" pitchFamily="2" charset="2"/>
            </a:endParaRPr>
          </a:p>
          <a:p>
            <a:r>
              <a:rPr lang="en-PH" sz="2200" dirty="0" err="1" smtClean="0">
                <a:sym typeface="Wingdings" pitchFamily="2" charset="2"/>
              </a:rPr>
              <a:t>Intraarticular</a:t>
            </a:r>
            <a:r>
              <a:rPr lang="en-PH" sz="2200" dirty="0" smtClean="0">
                <a:sym typeface="Wingdings" pitchFamily="2" charset="2"/>
              </a:rPr>
              <a:t> Hyaluronic Acid  for moderate pain and improvement in function; 3-5 weekly injections; longer duration of action than steroids </a:t>
            </a:r>
            <a:r>
              <a:rPr lang="en-PH" sz="1600" dirty="0">
                <a:solidFill>
                  <a:schemeClr val="accent3"/>
                </a:solidFill>
              </a:rPr>
              <a:t>(PRA Practice Guidelines)</a:t>
            </a:r>
          </a:p>
          <a:p>
            <a:endParaRPr lang="en-PH" sz="2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</p:spPr>
        <p:txBody>
          <a:bodyPr/>
          <a:lstStyle/>
          <a:p>
            <a:r>
              <a:rPr lang="en-PH" dirty="0" smtClean="0"/>
              <a:t>Pharmacologic treatment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49924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Non-pharmacologic treatment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PH" sz="2400" dirty="0" smtClean="0"/>
              <a:t>Reduction of Joint Loading</a:t>
            </a:r>
          </a:p>
          <a:p>
            <a:r>
              <a:rPr lang="en-PH" sz="2400" dirty="0"/>
              <a:t>Rest but not complete immobilization</a:t>
            </a:r>
          </a:p>
          <a:p>
            <a:pPr marL="742950" lvl="2" indent="-342900"/>
            <a:r>
              <a:rPr lang="en-PH" sz="2000" dirty="0"/>
              <a:t>Except in hand OA: DIP joint OA &gt; custom-made splint to block flexion, improve overall hand function and reduce muscle </a:t>
            </a:r>
            <a:r>
              <a:rPr lang="en-PH" sz="2000" dirty="0" smtClean="0"/>
              <a:t>spasm</a:t>
            </a:r>
          </a:p>
          <a:p>
            <a:pPr marL="400050" lvl="2" indent="0">
              <a:buNone/>
            </a:pPr>
            <a:endParaRPr lang="en-PH" sz="2000" dirty="0"/>
          </a:p>
          <a:p>
            <a:r>
              <a:rPr lang="en-PH" sz="2400" dirty="0" smtClean="0"/>
              <a:t>Splinting</a:t>
            </a:r>
            <a:endParaRPr lang="en-PH" sz="2400" dirty="0"/>
          </a:p>
          <a:p>
            <a:pPr>
              <a:buNone/>
            </a:pPr>
            <a:r>
              <a:rPr lang="en-PH" sz="2400" dirty="0"/>
              <a:t>    </a:t>
            </a:r>
            <a:r>
              <a:rPr lang="en-PH" sz="2400" dirty="0" smtClean="0"/>
              <a:t>Effective </a:t>
            </a:r>
            <a:r>
              <a:rPr lang="en-PH" sz="2400" dirty="0"/>
              <a:t>for </a:t>
            </a:r>
            <a:r>
              <a:rPr lang="en-PH" sz="2400" dirty="0" err="1"/>
              <a:t>trapeziometacarpal</a:t>
            </a:r>
            <a:r>
              <a:rPr lang="en-PH" sz="2400" dirty="0"/>
              <a:t> joint and </a:t>
            </a:r>
            <a:r>
              <a:rPr lang="en-PH" sz="2400" dirty="0" err="1"/>
              <a:t>pantrapezial</a:t>
            </a:r>
            <a:r>
              <a:rPr lang="en-PH" sz="2400" dirty="0"/>
              <a:t> </a:t>
            </a:r>
            <a:r>
              <a:rPr lang="en-PH" sz="2400" dirty="0" smtClean="0"/>
              <a:t>OA</a:t>
            </a:r>
            <a:endParaRPr lang="en-PH" sz="2400" dirty="0"/>
          </a:p>
          <a:p>
            <a:pPr marL="68580" indent="0">
              <a:buNone/>
            </a:pP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05993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Non-pharmacologic treatment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PH" sz="2400" dirty="0" smtClean="0"/>
              <a:t>Patient Education</a:t>
            </a:r>
          </a:p>
          <a:p>
            <a:r>
              <a:rPr lang="en-PH" sz="2400" dirty="0"/>
              <a:t>Provide additive benefit 20 to 30% as great as that of NSAID alone</a:t>
            </a:r>
          </a:p>
          <a:p>
            <a:r>
              <a:rPr lang="en-PH" sz="2400" dirty="0"/>
              <a:t>Taking medications properly and communicating with health care providers</a:t>
            </a:r>
          </a:p>
          <a:p>
            <a:r>
              <a:rPr lang="en-PH" sz="2400" dirty="0"/>
              <a:t>Decreases pain, disability and depression</a:t>
            </a:r>
          </a:p>
          <a:p>
            <a:pPr marL="68580" indent="0">
              <a:buNone/>
            </a:pP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62705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157"/>
            <a:ext cx="9144000" cy="122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810000"/>
          </a:xfrm>
        </p:spPr>
        <p:txBody>
          <a:bodyPr>
            <a:normAutofit lnSpcReduction="10000"/>
          </a:bodyPr>
          <a:lstStyle/>
          <a:p>
            <a:r>
              <a:rPr lang="en-PH" dirty="0" smtClean="0"/>
              <a:t>Heat reduces pain and stiffness </a:t>
            </a:r>
            <a:r>
              <a:rPr lang="en-PH" dirty="0" smtClean="0">
                <a:sym typeface="Wingdings" pitchFamily="2" charset="2"/>
              </a:rPr>
              <a:t> Hot shower or bath</a:t>
            </a:r>
          </a:p>
          <a:p>
            <a:r>
              <a:rPr lang="en-PH" dirty="0" smtClean="0">
                <a:sym typeface="Wingdings" pitchFamily="2" charset="2"/>
              </a:rPr>
              <a:t>Better analgesia with ice than heat</a:t>
            </a:r>
          </a:p>
          <a:p>
            <a:endParaRPr lang="en-PH" dirty="0">
              <a:sym typeface="Wingdings" pitchFamily="2" charset="2"/>
            </a:endParaRPr>
          </a:p>
          <a:p>
            <a:r>
              <a:rPr lang="en-PH" dirty="0"/>
              <a:t>Wedged insoles / </a:t>
            </a:r>
            <a:r>
              <a:rPr lang="en-PH" dirty="0" err="1"/>
              <a:t>orthoses</a:t>
            </a:r>
            <a:r>
              <a:rPr lang="en-PH" dirty="0"/>
              <a:t> </a:t>
            </a:r>
          </a:p>
          <a:p>
            <a:pPr marL="68580" indent="0">
              <a:buNone/>
            </a:pPr>
            <a:r>
              <a:rPr lang="en-PH" dirty="0"/>
              <a:t>    (polypropylene mesh insole = inexpensive and practical) - useful in OA </a:t>
            </a:r>
          </a:p>
          <a:p>
            <a:pPr marL="68580" indent="0">
              <a:buNone/>
            </a:pPr>
            <a:r>
              <a:rPr lang="en-PH" dirty="0"/>
              <a:t>    of the medial </a:t>
            </a:r>
            <a:r>
              <a:rPr lang="en-PH" dirty="0" err="1"/>
              <a:t>tibial</a:t>
            </a:r>
            <a:r>
              <a:rPr lang="en-PH" dirty="0"/>
              <a:t> </a:t>
            </a:r>
            <a:r>
              <a:rPr lang="en-PH" dirty="0" smtClean="0"/>
              <a:t>compartment</a:t>
            </a:r>
          </a:p>
          <a:p>
            <a:pPr marL="68580" indent="0">
              <a:buNone/>
            </a:pPr>
            <a:endParaRPr lang="en-PH" dirty="0"/>
          </a:p>
          <a:p>
            <a:r>
              <a:rPr lang="en-PH" dirty="0" smtClean="0"/>
              <a:t>Reduction </a:t>
            </a:r>
            <a:r>
              <a:rPr lang="en-PH" dirty="0"/>
              <a:t>of joint contact </a:t>
            </a:r>
            <a:r>
              <a:rPr lang="en-PH" dirty="0" smtClean="0"/>
              <a:t>forces</a:t>
            </a:r>
          </a:p>
          <a:p>
            <a:pPr marL="68580" indent="0">
              <a:buNone/>
            </a:pPr>
            <a:r>
              <a:rPr lang="en-PH" dirty="0" smtClean="0"/>
              <a:t>    Unilateral OA </a:t>
            </a:r>
            <a:r>
              <a:rPr lang="en-PH" dirty="0" smtClean="0">
                <a:sym typeface="Wingdings" pitchFamily="2" charset="2"/>
              </a:rPr>
              <a:t> </a:t>
            </a:r>
            <a:r>
              <a:rPr lang="en-PH" dirty="0" smtClean="0"/>
              <a:t>cane </a:t>
            </a:r>
            <a:r>
              <a:rPr lang="en-PH" dirty="0"/>
              <a:t>should be held on </a:t>
            </a:r>
            <a:r>
              <a:rPr lang="en-PH" dirty="0" smtClean="0"/>
              <a:t>contralateral </a:t>
            </a:r>
            <a:r>
              <a:rPr lang="en-PH" dirty="0"/>
              <a:t>side </a:t>
            </a:r>
          </a:p>
          <a:p>
            <a:pPr marL="68580" indent="0">
              <a:buNone/>
            </a:pPr>
            <a:r>
              <a:rPr lang="en-PH" dirty="0" smtClean="0"/>
              <a:t>    Bilateral Disease </a:t>
            </a:r>
            <a:r>
              <a:rPr lang="en-PH" dirty="0" smtClean="0">
                <a:sym typeface="Wingdings" pitchFamily="2" charset="2"/>
              </a:rPr>
              <a:t> </a:t>
            </a:r>
            <a:r>
              <a:rPr lang="en-PH" dirty="0" smtClean="0"/>
              <a:t>crutches </a:t>
            </a:r>
            <a:r>
              <a:rPr lang="en-PH" dirty="0"/>
              <a:t>or </a:t>
            </a:r>
            <a:r>
              <a:rPr lang="en-PH" dirty="0" smtClean="0"/>
              <a:t>walker </a:t>
            </a:r>
          </a:p>
          <a:p>
            <a:endParaRPr lang="en-PH" dirty="0"/>
          </a:p>
          <a:p>
            <a:endParaRPr lang="en-PH" dirty="0"/>
          </a:p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55850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3886200" cy="3733800"/>
          </a:xfrm>
        </p:spPr>
        <p:txBody>
          <a:bodyPr/>
          <a:lstStyle/>
          <a:p>
            <a:pPr marL="68580" indent="0">
              <a:buNone/>
            </a:pPr>
            <a:r>
              <a:rPr lang="en-PH" dirty="0" smtClean="0"/>
              <a:t>Features of Articular </a:t>
            </a:r>
          </a:p>
          <a:p>
            <a:r>
              <a:rPr lang="en-PH" dirty="0" smtClean="0"/>
              <a:t>Deep or diffuse Pain</a:t>
            </a:r>
          </a:p>
          <a:p>
            <a:r>
              <a:rPr lang="en-PH" dirty="0" smtClean="0"/>
              <a:t>Pain or Limited ROM on     </a:t>
            </a:r>
            <a:r>
              <a:rPr lang="en-PH" b="1" dirty="0" smtClean="0">
                <a:solidFill>
                  <a:srgbClr val="FFFF00"/>
                </a:solidFill>
              </a:rPr>
              <a:t>active and passive</a:t>
            </a:r>
            <a:r>
              <a:rPr lang="en-PH" dirty="0" smtClean="0"/>
              <a:t> movement</a:t>
            </a:r>
          </a:p>
          <a:p>
            <a:r>
              <a:rPr lang="en-PH" dirty="0" smtClean="0"/>
              <a:t>Swelling</a:t>
            </a:r>
          </a:p>
          <a:p>
            <a:r>
              <a:rPr lang="en-PH" dirty="0" smtClean="0"/>
              <a:t>Crepitation</a:t>
            </a:r>
          </a:p>
          <a:p>
            <a:r>
              <a:rPr lang="en-PH" dirty="0" smtClean="0"/>
              <a:t>Instability</a:t>
            </a:r>
          </a:p>
          <a:p>
            <a:r>
              <a:rPr lang="en-PH" dirty="0" smtClean="0"/>
              <a:t>“Locking”</a:t>
            </a:r>
          </a:p>
          <a:p>
            <a:r>
              <a:rPr lang="en-PH" dirty="0" smtClean="0"/>
              <a:t>Deformity</a:t>
            </a:r>
          </a:p>
          <a:p>
            <a:endParaRPr lang="en-PH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685800" y="304800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PH" dirty="0" smtClean="0">
                <a:latin typeface="Corbel" pitchFamily="34" charset="0"/>
              </a:rPr>
              <a:t>Articular </a:t>
            </a:r>
            <a:r>
              <a:rPr lang="en-PH" dirty="0" err="1" smtClean="0">
                <a:latin typeface="Corbel" pitchFamily="34" charset="0"/>
              </a:rPr>
              <a:t>vs</a:t>
            </a:r>
            <a:r>
              <a:rPr lang="en-PH" dirty="0" smtClean="0">
                <a:latin typeface="Corbel" pitchFamily="34" charset="0"/>
              </a:rPr>
              <a:t> non-articular</a:t>
            </a:r>
            <a:endParaRPr lang="en-PH" dirty="0">
              <a:latin typeface="Corbe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29200" y="1600200"/>
            <a:ext cx="3886200" cy="3733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3" pitchFamily="18" charset="2"/>
              <a:buNone/>
            </a:pPr>
            <a:r>
              <a:rPr lang="en-PH" dirty="0" smtClean="0"/>
              <a:t>Features of Non-Articular </a:t>
            </a:r>
          </a:p>
          <a:p>
            <a:r>
              <a:rPr lang="en-PH" dirty="0" smtClean="0"/>
              <a:t>Point or focal tenderness</a:t>
            </a:r>
          </a:p>
          <a:p>
            <a:r>
              <a:rPr lang="en-PH" dirty="0" smtClean="0"/>
              <a:t>Painful of </a:t>
            </a:r>
            <a:r>
              <a:rPr lang="en-PH" b="1" dirty="0" smtClean="0">
                <a:solidFill>
                  <a:srgbClr val="FFFF00"/>
                </a:solidFill>
              </a:rPr>
              <a:t>active</a:t>
            </a:r>
            <a:r>
              <a:rPr lang="en-PH" dirty="0" smtClean="0"/>
              <a:t> ROM</a:t>
            </a:r>
          </a:p>
          <a:p>
            <a:endParaRPr lang="en-PH" dirty="0"/>
          </a:p>
          <a:p>
            <a:r>
              <a:rPr lang="en-PH" dirty="0" smtClean="0"/>
              <a:t>Seldom demonstrate swelling, crepitation, instability or deformity</a:t>
            </a:r>
          </a:p>
          <a:p>
            <a:endParaRPr lang="en-PH" dirty="0" smtClean="0"/>
          </a:p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78380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157"/>
            <a:ext cx="9144000" cy="122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PH" sz="2400" dirty="0" smtClean="0"/>
              <a:t>Disuse </a:t>
            </a:r>
            <a:r>
              <a:rPr lang="en-PH" sz="2400" dirty="0"/>
              <a:t>of OA joint will lead to muscle </a:t>
            </a:r>
            <a:r>
              <a:rPr lang="en-PH" sz="2400" dirty="0" smtClean="0"/>
              <a:t>atrophy</a:t>
            </a:r>
            <a:endParaRPr lang="en-PH" sz="2400" dirty="0"/>
          </a:p>
          <a:p>
            <a:r>
              <a:rPr lang="en-PH" sz="2400" dirty="0" err="1"/>
              <a:t>Periarticular</a:t>
            </a:r>
            <a:r>
              <a:rPr lang="en-PH" sz="2400" dirty="0"/>
              <a:t> muscles protects articular cartilage from stress hence </a:t>
            </a:r>
            <a:r>
              <a:rPr lang="en-PH" sz="2400" dirty="0" smtClean="0"/>
              <a:t>strengthening exercises </a:t>
            </a:r>
            <a:r>
              <a:rPr lang="en-PH" sz="2400" dirty="0"/>
              <a:t>are important</a:t>
            </a:r>
          </a:p>
          <a:p>
            <a:r>
              <a:rPr lang="en-PH" sz="2400" dirty="0"/>
              <a:t>Studies showed decreased pain, anxiety and depression with </a:t>
            </a:r>
            <a:r>
              <a:rPr lang="en-PH" sz="2400" dirty="0" smtClean="0"/>
              <a:t>exercise</a:t>
            </a:r>
          </a:p>
          <a:p>
            <a:endParaRPr lang="en-PH" sz="2400" dirty="0"/>
          </a:p>
          <a:p>
            <a:r>
              <a:rPr lang="en-PH" sz="2400" dirty="0" smtClean="0"/>
              <a:t>Weight loss for obese patients reduces joint loading</a:t>
            </a:r>
          </a:p>
          <a:p>
            <a:pPr marL="68580" indent="0">
              <a:buNone/>
            </a:pPr>
            <a:r>
              <a:rPr lang="en-PH" sz="2400" dirty="0"/>
              <a:t> </a:t>
            </a:r>
            <a:r>
              <a:rPr lang="en-PH" sz="2400" dirty="0" smtClean="0"/>
              <a:t>   </a:t>
            </a:r>
            <a:r>
              <a:rPr lang="en-PH" sz="2400" dirty="0" smtClean="0">
                <a:sym typeface="Wingdings" pitchFamily="2" charset="2"/>
              </a:rPr>
              <a:t> </a:t>
            </a:r>
            <a:r>
              <a:rPr lang="en-PH" sz="2400" dirty="0" smtClean="0"/>
              <a:t>5% weight reduction significantly improves pain and    </a:t>
            </a:r>
          </a:p>
          <a:p>
            <a:pPr marL="68580" indent="0">
              <a:buNone/>
            </a:pPr>
            <a:r>
              <a:rPr lang="en-PH" sz="2400" dirty="0"/>
              <a:t> </a:t>
            </a:r>
            <a:r>
              <a:rPr lang="en-PH" sz="2400" dirty="0" smtClean="0"/>
              <a:t>   function </a:t>
            </a:r>
            <a:r>
              <a:rPr lang="en-PH" sz="1400" dirty="0" smtClean="0">
                <a:solidFill>
                  <a:schemeClr val="accent3"/>
                </a:solidFill>
              </a:rPr>
              <a:t>(PRA Practice Guidelines)</a:t>
            </a:r>
            <a:endParaRPr lang="en-PH" sz="1400" dirty="0">
              <a:solidFill>
                <a:schemeClr val="accent3"/>
              </a:solidFill>
            </a:endParaRPr>
          </a:p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65065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73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37338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PH" sz="2700" dirty="0" smtClean="0"/>
              <a:t>PATELLAR TAPING</a:t>
            </a:r>
          </a:p>
          <a:p>
            <a:r>
              <a:rPr lang="en-PH" sz="2700" dirty="0" err="1"/>
              <a:t>Patellofemoral</a:t>
            </a:r>
            <a:r>
              <a:rPr lang="en-PH" sz="2700" dirty="0"/>
              <a:t> compartment </a:t>
            </a:r>
            <a:r>
              <a:rPr lang="en-PH" sz="2700" dirty="0" smtClean="0">
                <a:sym typeface="Wingdings" pitchFamily="2" charset="2"/>
              </a:rPr>
              <a:t> </a:t>
            </a:r>
            <a:r>
              <a:rPr lang="en-PH" sz="2700" dirty="0" smtClean="0"/>
              <a:t>severe pain</a:t>
            </a:r>
            <a:endParaRPr lang="en-PH" sz="2700" dirty="0"/>
          </a:p>
          <a:p>
            <a:pPr>
              <a:buNone/>
            </a:pPr>
            <a:r>
              <a:rPr lang="en-PH" sz="2700" dirty="0"/>
              <a:t>   </a:t>
            </a:r>
            <a:endParaRPr lang="en-PH" sz="2700" dirty="0" smtClean="0"/>
          </a:p>
          <a:p>
            <a:pPr>
              <a:buNone/>
            </a:pPr>
            <a:r>
              <a:rPr lang="en-PH" sz="2700" dirty="0"/>
              <a:t>	T</a:t>
            </a:r>
            <a:r>
              <a:rPr lang="en-PH" sz="2700" dirty="0" smtClean="0"/>
              <a:t>aping </a:t>
            </a:r>
            <a:r>
              <a:rPr lang="en-PH" sz="2700" dirty="0"/>
              <a:t>of patella </a:t>
            </a:r>
            <a:r>
              <a:rPr lang="en-PH" sz="2700" dirty="0" smtClean="0"/>
              <a:t>reduces </a:t>
            </a:r>
            <a:r>
              <a:rPr lang="en-PH" sz="2700" dirty="0"/>
              <a:t>pain with isometric exercise to </a:t>
            </a:r>
            <a:r>
              <a:rPr lang="en-PH" sz="2700" dirty="0" smtClean="0"/>
              <a:t>strengthen </a:t>
            </a:r>
            <a:r>
              <a:rPr lang="en-PH" sz="2700" dirty="0" err="1"/>
              <a:t>vastus</a:t>
            </a:r>
            <a:r>
              <a:rPr lang="en-PH" sz="2700" dirty="0"/>
              <a:t> </a:t>
            </a:r>
            <a:r>
              <a:rPr lang="en-PH" sz="2700" dirty="0" err="1"/>
              <a:t>medialis</a:t>
            </a:r>
            <a:r>
              <a:rPr lang="en-PH" sz="2700" dirty="0"/>
              <a:t> </a:t>
            </a:r>
            <a:r>
              <a:rPr lang="en-PH" sz="2700" dirty="0" err="1"/>
              <a:t>obliquus</a:t>
            </a:r>
            <a:r>
              <a:rPr lang="en-PH" sz="2700" dirty="0"/>
              <a:t> component of quadriceps </a:t>
            </a:r>
            <a:r>
              <a:rPr lang="en-PH" sz="2700" dirty="0" smtClean="0">
                <a:sym typeface="Wingdings" pitchFamily="2" charset="2"/>
              </a:rPr>
              <a:t> </a:t>
            </a:r>
            <a:r>
              <a:rPr lang="en-PH" sz="2700" dirty="0" smtClean="0"/>
              <a:t>realignment </a:t>
            </a:r>
            <a:r>
              <a:rPr lang="en-PH" sz="2700" dirty="0"/>
              <a:t>of patella on a long term basis</a:t>
            </a:r>
          </a:p>
          <a:p>
            <a:pPr marL="68580" indent="0">
              <a:buNone/>
            </a:pPr>
            <a:endParaRPr lang="en-PH" sz="2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1395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96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 dirty="0"/>
          </a:p>
        </p:txBody>
      </p:sp>
      <p:grpSp>
        <p:nvGrpSpPr>
          <p:cNvPr id="2" name="Group 1"/>
          <p:cNvGrpSpPr/>
          <p:nvPr/>
        </p:nvGrpSpPr>
        <p:grpSpPr>
          <a:xfrm>
            <a:off x="0" y="457200"/>
            <a:ext cx="9144861" cy="1981200"/>
            <a:chOff x="0" y="609600"/>
            <a:chExt cx="9144861" cy="1981200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609600"/>
              <a:ext cx="9144861" cy="1981200"/>
              <a:chOff x="0" y="152400"/>
              <a:chExt cx="9144861" cy="1981200"/>
            </a:xfrm>
          </p:grpSpPr>
          <p:pic>
            <p:nvPicPr>
              <p:cNvPr id="512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52400"/>
                <a:ext cx="9144861" cy="1981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126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6201" y="1620968"/>
                <a:ext cx="990600" cy="5126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623220"/>
              <a:ext cx="1067661" cy="291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551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3733800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en-PH" sz="2700" dirty="0" smtClean="0"/>
              <a:t>ORTHOPEDIC SURGERY</a:t>
            </a:r>
          </a:p>
          <a:p>
            <a:r>
              <a:rPr lang="en-PH" sz="2700" dirty="0" smtClean="0"/>
              <a:t>Tidal irrigation of the knee</a:t>
            </a:r>
          </a:p>
          <a:p>
            <a:r>
              <a:rPr lang="en-PH" sz="2700" dirty="0" smtClean="0"/>
              <a:t>Arthroscopic debridement and lavage</a:t>
            </a:r>
          </a:p>
          <a:p>
            <a:r>
              <a:rPr lang="en-PH" sz="2700" dirty="0" smtClean="0"/>
              <a:t>Joint </a:t>
            </a:r>
            <a:r>
              <a:rPr lang="en-PH" sz="2700" dirty="0"/>
              <a:t>replacement for advanced OA</a:t>
            </a:r>
          </a:p>
          <a:p>
            <a:r>
              <a:rPr lang="en-PH" sz="2700" dirty="0"/>
              <a:t>Joint </a:t>
            </a:r>
            <a:r>
              <a:rPr lang="en-PH" sz="2700" dirty="0" err="1"/>
              <a:t>arthroplasty</a:t>
            </a:r>
            <a:r>
              <a:rPr lang="en-PH" sz="2700" dirty="0"/>
              <a:t> may relieve pain and increase mobility</a:t>
            </a:r>
          </a:p>
          <a:p>
            <a:r>
              <a:rPr lang="en-PH" sz="2700" dirty="0"/>
              <a:t>Osteotomy can eliminate concentration of peak dynamic loads and provides pain </a:t>
            </a:r>
            <a:r>
              <a:rPr lang="en-PH" sz="2700" dirty="0" smtClean="0"/>
              <a:t>relief</a:t>
            </a:r>
          </a:p>
          <a:p>
            <a:r>
              <a:rPr lang="en-PH" sz="2700" dirty="0" smtClean="0"/>
              <a:t>Cartilage regeneration</a:t>
            </a:r>
          </a:p>
          <a:p>
            <a:endParaRPr lang="en-PH" sz="2700" dirty="0"/>
          </a:p>
          <a:p>
            <a:pPr marL="68580" indent="0">
              <a:buNone/>
            </a:pPr>
            <a:endParaRPr lang="en-P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1385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16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references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PH" dirty="0" err="1" smtClean="0"/>
              <a:t>Fauci</a:t>
            </a:r>
            <a:r>
              <a:rPr lang="en-PH" dirty="0" smtClean="0"/>
              <a:t>, A.S et al (2008) Harrison’s Principles of Internal Medicine (17</a:t>
            </a:r>
            <a:r>
              <a:rPr lang="en-PH" baseline="30000" dirty="0" smtClean="0"/>
              <a:t>th</a:t>
            </a:r>
            <a:r>
              <a:rPr lang="en-PH" dirty="0" smtClean="0"/>
              <a:t> </a:t>
            </a:r>
            <a:r>
              <a:rPr lang="en-PH" dirty="0" err="1" smtClean="0"/>
              <a:t>ed</a:t>
            </a:r>
            <a:r>
              <a:rPr lang="en-PH" dirty="0" smtClean="0"/>
              <a:t>) NY: McGraw Hill Co, Inc.</a:t>
            </a:r>
          </a:p>
          <a:p>
            <a:endParaRPr lang="en-PH" dirty="0" smtClean="0"/>
          </a:p>
          <a:p>
            <a:r>
              <a:rPr lang="en-PH" dirty="0"/>
              <a:t>National Institute for Health and Clinical Excellence</a:t>
            </a:r>
            <a:r>
              <a:rPr lang="en-PH" dirty="0" smtClean="0"/>
              <a:t> (2008) “Osteoarthritis: The care and management of osteoarthritis is adults.” </a:t>
            </a:r>
            <a:r>
              <a:rPr lang="en-PH" i="1" dirty="0" smtClean="0"/>
              <a:t>NICE Clinical Guideline 59</a:t>
            </a:r>
            <a:r>
              <a:rPr lang="en-PH" dirty="0" smtClean="0"/>
              <a:t>. London: NHS.</a:t>
            </a:r>
          </a:p>
          <a:p>
            <a:endParaRPr lang="en-PH" dirty="0" smtClean="0"/>
          </a:p>
          <a:p>
            <a:r>
              <a:rPr lang="en-PH" dirty="0" smtClean="0"/>
              <a:t>Philippine Rheumatology Association (</a:t>
            </a:r>
            <a:r>
              <a:rPr lang="en-PH" dirty="0" err="1" smtClean="0"/>
              <a:t>n.d.</a:t>
            </a:r>
            <a:r>
              <a:rPr lang="en-PH" dirty="0" smtClean="0"/>
              <a:t>) “PRA Clinical Practice Guidelines for the Medical Management of Knee Osteoarthritis</a:t>
            </a:r>
            <a:r>
              <a:rPr lang="en-PH" dirty="0"/>
              <a:t>” Retrieved from </a:t>
            </a:r>
            <a:r>
              <a:rPr lang="en-PH" dirty="0">
                <a:hlinkClick r:id="rId2"/>
              </a:rPr>
              <a:t>http://</a:t>
            </a:r>
            <a:r>
              <a:rPr lang="en-PH" dirty="0" smtClean="0">
                <a:hlinkClick r:id="rId2"/>
              </a:rPr>
              <a:t>philippinerheumatology.org/cgi-bin/news/news_details_print.asp?news_id=56</a:t>
            </a:r>
            <a:r>
              <a:rPr lang="en-PH" dirty="0" smtClean="0"/>
              <a:t> [07Aug 2011]. 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09602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927"/>
            <a:ext cx="8218681" cy="685107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00800" y="2667000"/>
                <a:ext cx="7620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PH" sz="3000" i="1" smtClean="0">
                          <a:solidFill>
                            <a:srgbClr val="C00000"/>
                          </a:solidFill>
                          <a:latin typeface="Cambria Math"/>
                          <a:sym typeface="Wingdings"/>
                        </a:rPr>
                        <m:t></m:t>
                      </m:r>
                    </m:oMath>
                  </m:oMathPara>
                </a14:m>
                <a:endParaRPr lang="en-PH" sz="3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2667000"/>
                <a:ext cx="762000" cy="5539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400800" y="3352800"/>
                <a:ext cx="7620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PH" sz="3000" i="1" smtClean="0">
                          <a:solidFill>
                            <a:srgbClr val="C00000"/>
                          </a:solidFill>
                          <a:latin typeface="Cambria Math"/>
                          <a:sym typeface="Wingdings"/>
                        </a:rPr>
                        <m:t></m:t>
                      </m:r>
                    </m:oMath>
                  </m:oMathPara>
                </a14:m>
                <a:endParaRPr lang="en-PH" sz="3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3352800"/>
                <a:ext cx="762000" cy="5539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533400" y="2209800"/>
            <a:ext cx="3962400" cy="1981200"/>
            <a:chOff x="533400" y="2209800"/>
            <a:chExt cx="3962400" cy="1981200"/>
          </a:xfrm>
        </p:grpSpPr>
        <p:sp>
          <p:nvSpPr>
            <p:cNvPr id="10" name="Rounded Rectangle 9"/>
            <p:cNvSpPr/>
            <p:nvPr/>
          </p:nvSpPr>
          <p:spPr>
            <a:xfrm>
              <a:off x="533400" y="2209800"/>
              <a:ext cx="2286000" cy="1981200"/>
            </a:xfrm>
            <a:prstGeom prst="roundRect">
              <a:avLst/>
            </a:prstGeom>
            <a:solidFill>
              <a:schemeClr val="bg2">
                <a:lumMod val="10000"/>
                <a:lumOff val="9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819400" y="2209801"/>
              <a:ext cx="1676400" cy="1011198"/>
            </a:xfrm>
            <a:prstGeom prst="roundRect">
              <a:avLst/>
            </a:prstGeom>
            <a:solidFill>
              <a:schemeClr val="bg2">
                <a:lumMod val="10000"/>
                <a:lumOff val="9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40327" y="3352800"/>
            <a:ext cx="4031673" cy="3352800"/>
            <a:chOff x="540327" y="3352800"/>
            <a:chExt cx="4031673" cy="3352800"/>
          </a:xfrm>
        </p:grpSpPr>
        <p:sp>
          <p:nvSpPr>
            <p:cNvPr id="17" name="Rounded Rectangle 16"/>
            <p:cNvSpPr/>
            <p:nvPr/>
          </p:nvSpPr>
          <p:spPr>
            <a:xfrm>
              <a:off x="540327" y="4038600"/>
              <a:ext cx="1974273" cy="2667000"/>
            </a:xfrm>
            <a:prstGeom prst="roundRect">
              <a:avLst/>
            </a:prstGeom>
            <a:solidFill>
              <a:schemeClr val="bg2">
                <a:lumMod val="10000"/>
                <a:lumOff val="9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362200" y="3352800"/>
              <a:ext cx="2209800" cy="1066800"/>
            </a:xfrm>
            <a:prstGeom prst="roundRect">
              <a:avLst/>
            </a:prstGeom>
            <a:solidFill>
              <a:schemeClr val="bg2">
                <a:lumMod val="10000"/>
                <a:lumOff val="9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</p:spTree>
    <p:extLst>
      <p:ext uri="{BB962C8B-B14F-4D97-AF65-F5344CB8AC3E}">
        <p14:creationId xmlns:p14="http://schemas.microsoft.com/office/powerpoint/2010/main" val="283686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PH" dirty="0" smtClean="0"/>
              <a:t>Approach to musculoskeletal complaint</a:t>
            </a:r>
            <a:endParaRPr lang="en-PH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676447"/>
              </p:ext>
            </p:extLst>
          </p:nvPr>
        </p:nvGraphicFramePr>
        <p:xfrm>
          <a:off x="762000" y="1620520"/>
          <a:ext cx="7620000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0"/>
              </a:tblGrid>
              <a:tr h="642620">
                <a:tc>
                  <a:txBody>
                    <a:bodyPr/>
                    <a:lstStyle/>
                    <a:p>
                      <a:r>
                        <a:rPr lang="en-PH" dirty="0" smtClean="0">
                          <a:solidFill>
                            <a:sysClr val="windowText" lastClr="000000"/>
                          </a:solidFill>
                        </a:rPr>
                        <a:t>Anatomic</a:t>
                      </a:r>
                      <a:r>
                        <a:rPr lang="en-PH" baseline="0" dirty="0" smtClean="0">
                          <a:solidFill>
                            <a:sysClr val="windowText" lastClr="000000"/>
                          </a:solidFill>
                        </a:rPr>
                        <a:t> Localization of Complaint</a:t>
                      </a:r>
                      <a:endParaRPr lang="en-PH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426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b="1" dirty="0" smtClean="0"/>
                        <a:t>Chronology</a:t>
                      </a:r>
                    </a:p>
                  </a:txBody>
                  <a:tcPr anchor="ctr"/>
                </a:tc>
              </a:tr>
              <a:tr h="6426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b="1" dirty="0" smtClean="0">
                          <a:solidFill>
                            <a:sysClr val="windowText" lastClr="000000"/>
                          </a:solidFill>
                        </a:rPr>
                        <a:t>Nature of Pathologic Process</a:t>
                      </a:r>
                      <a:endParaRPr lang="en-PH" b="1" dirty="0"/>
                    </a:p>
                  </a:txBody>
                  <a:tcPr anchor="ctr"/>
                </a:tc>
              </a:tr>
              <a:tr h="642620">
                <a:tc>
                  <a:txBody>
                    <a:bodyPr/>
                    <a:lstStyle/>
                    <a:p>
                      <a:r>
                        <a:rPr lang="en-PH" b="1" dirty="0" smtClean="0"/>
                        <a:t>Extent</a:t>
                      </a:r>
                      <a:r>
                        <a:rPr lang="en-PH" b="1" baseline="0" dirty="0" smtClean="0"/>
                        <a:t> of Involvement</a:t>
                      </a:r>
                      <a:endParaRPr lang="en-PH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Pentagon 4"/>
          <p:cNvSpPr/>
          <p:nvPr/>
        </p:nvSpPr>
        <p:spPr>
          <a:xfrm>
            <a:off x="5029200" y="1752600"/>
            <a:ext cx="3733800" cy="53340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" name="TextBox 5"/>
          <p:cNvSpPr txBox="1"/>
          <p:nvPr/>
        </p:nvSpPr>
        <p:spPr>
          <a:xfrm>
            <a:off x="5029200" y="1840468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b="1" dirty="0" smtClean="0"/>
              <a:t>Articular or Non-Articular?</a:t>
            </a:r>
            <a:endParaRPr lang="en-PH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5029200" y="2971800"/>
            <a:ext cx="3733800" cy="533400"/>
            <a:chOff x="5029200" y="2971800"/>
            <a:chExt cx="3733800" cy="533400"/>
          </a:xfrm>
        </p:grpSpPr>
        <p:sp>
          <p:nvSpPr>
            <p:cNvPr id="7" name="Pentagon 6"/>
            <p:cNvSpPr/>
            <p:nvPr/>
          </p:nvSpPr>
          <p:spPr>
            <a:xfrm>
              <a:off x="5029200" y="2971800"/>
              <a:ext cx="3733800" cy="533400"/>
            </a:xfrm>
            <a:prstGeom prst="homePlat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29200" y="3059668"/>
              <a:ext cx="3505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b="1" dirty="0" smtClean="0"/>
                <a:t>Inflammatory or Not?</a:t>
              </a:r>
              <a:endParaRPr lang="en-PH" b="1" dirty="0"/>
            </a:p>
          </p:txBody>
        </p:sp>
      </p:grpSp>
      <p:sp>
        <p:nvSpPr>
          <p:cNvPr id="9" name="Pentagon 8"/>
          <p:cNvSpPr/>
          <p:nvPr/>
        </p:nvSpPr>
        <p:spPr>
          <a:xfrm>
            <a:off x="5029200" y="2362200"/>
            <a:ext cx="3733800" cy="53340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" name="TextBox 9"/>
          <p:cNvSpPr txBox="1"/>
          <p:nvPr/>
        </p:nvSpPr>
        <p:spPr>
          <a:xfrm>
            <a:off x="5029200" y="2438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b="1" dirty="0" smtClean="0"/>
              <a:t>&lt; or &gt; 6 Weeks?</a:t>
            </a:r>
            <a:endParaRPr lang="en-PH" b="1" dirty="0"/>
          </a:p>
        </p:txBody>
      </p:sp>
      <p:sp>
        <p:nvSpPr>
          <p:cNvPr id="11" name="Pentagon 10"/>
          <p:cNvSpPr/>
          <p:nvPr/>
        </p:nvSpPr>
        <p:spPr>
          <a:xfrm>
            <a:off x="5029200" y="3581400"/>
            <a:ext cx="3733800" cy="533400"/>
          </a:xfrm>
          <a:prstGeom prst="homePlat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2" name="TextBox 11"/>
          <p:cNvSpPr txBox="1"/>
          <p:nvPr/>
        </p:nvSpPr>
        <p:spPr>
          <a:xfrm>
            <a:off x="5029200" y="3657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b="1" dirty="0" smtClean="0"/>
              <a:t>Which joints?</a:t>
            </a:r>
            <a:endParaRPr lang="en-PH" b="1" dirty="0"/>
          </a:p>
        </p:txBody>
      </p:sp>
    </p:spTree>
    <p:extLst>
      <p:ext uri="{BB962C8B-B14F-4D97-AF65-F5344CB8AC3E}">
        <p14:creationId xmlns:p14="http://schemas.microsoft.com/office/powerpoint/2010/main" val="234060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6 L 0.05 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PH" dirty="0" smtClean="0"/>
              <a:t>Inflammatory </a:t>
            </a:r>
            <a:r>
              <a:rPr lang="en-PH" dirty="0" err="1" smtClean="0"/>
              <a:t>vs</a:t>
            </a:r>
            <a:r>
              <a:rPr lang="en-PH" dirty="0" smtClean="0"/>
              <a:t> non-inflammatory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4267200" cy="3733800"/>
          </a:xfrm>
        </p:spPr>
        <p:txBody>
          <a:bodyPr>
            <a:normAutofit/>
          </a:bodyPr>
          <a:lstStyle/>
          <a:p>
            <a:r>
              <a:rPr lang="en-PH" sz="2200" dirty="0" smtClean="0"/>
              <a:t>Cardinal signs of inflammation</a:t>
            </a:r>
          </a:p>
          <a:p>
            <a:r>
              <a:rPr lang="en-PH" sz="2200" dirty="0" smtClean="0"/>
              <a:t>Systemic symptoms</a:t>
            </a:r>
          </a:p>
          <a:p>
            <a:r>
              <a:rPr lang="en-PH" sz="2200" dirty="0" smtClean="0"/>
              <a:t>Laboratory evidence</a:t>
            </a:r>
          </a:p>
          <a:p>
            <a:r>
              <a:rPr lang="en-PH" sz="2200" dirty="0" smtClean="0"/>
              <a:t>Prolonged morning stiffness</a:t>
            </a:r>
            <a:endParaRPr lang="en-PH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38" y="3124200"/>
            <a:ext cx="4055859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6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PH" dirty="0" smtClean="0"/>
              <a:t>Approach to musculoskeletal complaint</a:t>
            </a:r>
            <a:endParaRPr lang="en-PH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2450882"/>
              </p:ext>
            </p:extLst>
          </p:nvPr>
        </p:nvGraphicFramePr>
        <p:xfrm>
          <a:off x="762000" y="1620520"/>
          <a:ext cx="7620000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0"/>
              </a:tblGrid>
              <a:tr h="642620">
                <a:tc>
                  <a:txBody>
                    <a:bodyPr/>
                    <a:lstStyle/>
                    <a:p>
                      <a:r>
                        <a:rPr lang="en-PH" dirty="0" smtClean="0">
                          <a:solidFill>
                            <a:sysClr val="windowText" lastClr="000000"/>
                          </a:solidFill>
                        </a:rPr>
                        <a:t>Anatomic</a:t>
                      </a:r>
                      <a:r>
                        <a:rPr lang="en-PH" baseline="0" dirty="0" smtClean="0">
                          <a:solidFill>
                            <a:sysClr val="windowText" lastClr="000000"/>
                          </a:solidFill>
                        </a:rPr>
                        <a:t> Localization of Complaint</a:t>
                      </a:r>
                      <a:endParaRPr lang="en-PH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426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b="1" dirty="0" smtClean="0"/>
                        <a:t>Chronology</a:t>
                      </a:r>
                    </a:p>
                  </a:txBody>
                  <a:tcPr anchor="ctr"/>
                </a:tc>
              </a:tr>
              <a:tr h="6426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b="1" dirty="0" smtClean="0">
                          <a:solidFill>
                            <a:sysClr val="windowText" lastClr="000000"/>
                          </a:solidFill>
                        </a:rPr>
                        <a:t>Nature of Pathologic Process</a:t>
                      </a:r>
                      <a:endParaRPr lang="en-PH" b="1" dirty="0"/>
                    </a:p>
                  </a:txBody>
                  <a:tcPr anchor="ctr"/>
                </a:tc>
              </a:tr>
              <a:tr h="642620">
                <a:tc>
                  <a:txBody>
                    <a:bodyPr/>
                    <a:lstStyle/>
                    <a:p>
                      <a:r>
                        <a:rPr lang="en-PH" b="1" dirty="0" smtClean="0"/>
                        <a:t>Extent</a:t>
                      </a:r>
                      <a:r>
                        <a:rPr lang="en-PH" b="1" baseline="0" dirty="0" smtClean="0"/>
                        <a:t> of Involvement</a:t>
                      </a:r>
                      <a:endParaRPr lang="en-PH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Pentagon 4"/>
          <p:cNvSpPr/>
          <p:nvPr/>
        </p:nvSpPr>
        <p:spPr>
          <a:xfrm>
            <a:off x="5029200" y="1752600"/>
            <a:ext cx="3733800" cy="53340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" name="TextBox 5"/>
          <p:cNvSpPr txBox="1"/>
          <p:nvPr/>
        </p:nvSpPr>
        <p:spPr>
          <a:xfrm>
            <a:off x="5029200" y="1840468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b="1" dirty="0" smtClean="0"/>
              <a:t>Articular or Non-Articular?</a:t>
            </a:r>
            <a:endParaRPr lang="en-PH" b="1" dirty="0"/>
          </a:p>
        </p:txBody>
      </p:sp>
      <p:sp>
        <p:nvSpPr>
          <p:cNvPr id="7" name="Pentagon 6"/>
          <p:cNvSpPr/>
          <p:nvPr/>
        </p:nvSpPr>
        <p:spPr>
          <a:xfrm>
            <a:off x="5029200" y="2971800"/>
            <a:ext cx="3733800" cy="53340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8" name="TextBox 7"/>
          <p:cNvSpPr txBox="1"/>
          <p:nvPr/>
        </p:nvSpPr>
        <p:spPr>
          <a:xfrm>
            <a:off x="5029200" y="3059668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b="1" dirty="0" smtClean="0"/>
              <a:t>Inflammatory or Not?</a:t>
            </a:r>
            <a:endParaRPr lang="en-PH" b="1" dirty="0"/>
          </a:p>
        </p:txBody>
      </p:sp>
      <p:sp>
        <p:nvSpPr>
          <p:cNvPr id="9" name="Pentagon 8"/>
          <p:cNvSpPr/>
          <p:nvPr/>
        </p:nvSpPr>
        <p:spPr>
          <a:xfrm>
            <a:off x="5029200" y="2362200"/>
            <a:ext cx="3733800" cy="53340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" name="TextBox 9"/>
          <p:cNvSpPr txBox="1"/>
          <p:nvPr/>
        </p:nvSpPr>
        <p:spPr>
          <a:xfrm>
            <a:off x="5029200" y="2438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b="1" dirty="0" smtClean="0"/>
              <a:t>&lt; or &gt; 6 Weeks?</a:t>
            </a:r>
            <a:endParaRPr lang="en-PH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5029200" y="3581400"/>
            <a:ext cx="3733800" cy="533400"/>
            <a:chOff x="5029200" y="3581400"/>
            <a:chExt cx="3733800" cy="533400"/>
          </a:xfrm>
        </p:grpSpPr>
        <p:sp>
          <p:nvSpPr>
            <p:cNvPr id="11" name="Pentagon 10"/>
            <p:cNvSpPr/>
            <p:nvPr/>
          </p:nvSpPr>
          <p:spPr>
            <a:xfrm>
              <a:off x="5029200" y="3581400"/>
              <a:ext cx="3733800" cy="533400"/>
            </a:xfrm>
            <a:prstGeom prst="homePlat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29200" y="3657600"/>
              <a:ext cx="3505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b="1" dirty="0" smtClean="0"/>
                <a:t>Which joints?</a:t>
              </a:r>
              <a:endParaRPr lang="en-PH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486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555 L 0.05833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26713" cy="62484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0" y="762000"/>
                <a:ext cx="7620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PH" sz="3000" i="1" smtClean="0">
                          <a:solidFill>
                            <a:srgbClr val="C00000"/>
                          </a:solidFill>
                          <a:latin typeface="Cambria Math"/>
                          <a:sym typeface="Wingdings"/>
                        </a:rPr>
                        <m:t></m:t>
                      </m:r>
                    </m:oMath>
                  </m:oMathPara>
                </a14:m>
                <a:endParaRPr lang="en-PH" sz="3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762000"/>
                <a:ext cx="762000" cy="5539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4343400" y="381000"/>
            <a:ext cx="4724400" cy="6096000"/>
          </a:xfrm>
          <a:prstGeom prst="roundRect">
            <a:avLst/>
          </a:prstGeom>
          <a:solidFill>
            <a:schemeClr val="bg2">
              <a:lumMod val="10000"/>
              <a:lumOff val="9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86200" y="2875002"/>
                <a:ext cx="7620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PH" sz="3000" i="1" smtClean="0">
                          <a:solidFill>
                            <a:srgbClr val="C00000"/>
                          </a:solidFill>
                          <a:latin typeface="Cambria Math"/>
                          <a:sym typeface="Wingdings"/>
                        </a:rPr>
                        <m:t></m:t>
                      </m:r>
                    </m:oMath>
                  </m:oMathPara>
                </a14:m>
                <a:endParaRPr lang="en-PH" sz="3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875002"/>
                <a:ext cx="762000" cy="5539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76199" y="2895784"/>
            <a:ext cx="2971801" cy="1904816"/>
          </a:xfrm>
          <a:prstGeom prst="roundRect">
            <a:avLst/>
          </a:prstGeom>
          <a:solidFill>
            <a:schemeClr val="bg2">
              <a:lumMod val="10000"/>
              <a:lumOff val="9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3255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</Template>
  <TotalTime>1727</TotalTime>
  <Words>1884</Words>
  <Application>Microsoft Office PowerPoint</Application>
  <PresentationFormat>On-screen Show (4:3)</PresentationFormat>
  <Paragraphs>316</Paragraphs>
  <Slides>45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Urban Pop</vt:lpstr>
      <vt:lpstr>osteoarthritis</vt:lpstr>
      <vt:lpstr>Approach to musculoskeletal complaint</vt:lpstr>
      <vt:lpstr>Articular vs non-articular</vt:lpstr>
      <vt:lpstr>PowerPoint Presentation</vt:lpstr>
      <vt:lpstr>PowerPoint Presentation</vt:lpstr>
      <vt:lpstr>Approach to musculoskeletal complaint</vt:lpstr>
      <vt:lpstr>Inflammatory vs non-inflammatory</vt:lpstr>
      <vt:lpstr>Approach to musculoskeletal complaint</vt:lpstr>
      <vt:lpstr>PowerPoint Presentation</vt:lpstr>
      <vt:lpstr>PowerPoint Presentation</vt:lpstr>
      <vt:lpstr>Osteoarthritis</vt:lpstr>
      <vt:lpstr>Joint Failure </vt:lpstr>
      <vt:lpstr>Classification </vt:lpstr>
      <vt:lpstr>Classification </vt:lpstr>
      <vt:lpstr>I. Systemic Risk Factors</vt:lpstr>
      <vt:lpstr>PowerPoint Presentation</vt:lpstr>
      <vt:lpstr>II. Intrinsic Joint Vulnerabilities</vt:lpstr>
      <vt:lpstr>III. Loading Factors</vt:lpstr>
      <vt:lpstr>Risk Factors</vt:lpstr>
      <vt:lpstr>Pathogenesis</vt:lpstr>
      <vt:lpstr>Pathogenesis</vt:lpstr>
      <vt:lpstr>Clinical features</vt:lpstr>
      <vt:lpstr>Clinical features</vt:lpstr>
      <vt:lpstr>PowerPoint Presentation</vt:lpstr>
      <vt:lpstr>differentials</vt:lpstr>
      <vt:lpstr>PowerPoint Presentation</vt:lpstr>
      <vt:lpstr>diagnostics</vt:lpstr>
      <vt:lpstr>Laboratory tests</vt:lpstr>
      <vt:lpstr>Imaging methods</vt:lpstr>
      <vt:lpstr>Imaging methods</vt:lpstr>
      <vt:lpstr>PowerPoint Presentation</vt:lpstr>
      <vt:lpstr>PowerPoint Presentation</vt:lpstr>
      <vt:lpstr>treatment</vt:lpstr>
      <vt:lpstr>Treatment goals</vt:lpstr>
      <vt:lpstr>Pharmacologic treatment</vt:lpstr>
      <vt:lpstr>Pharmacologic treatment</vt:lpstr>
      <vt:lpstr>Non-pharmacologic treatment</vt:lpstr>
      <vt:lpstr>Non-pharmacologic treatment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 Esquivel</dc:creator>
  <cp:lastModifiedBy>Lea Esquivel</cp:lastModifiedBy>
  <cp:revision>66</cp:revision>
  <dcterms:created xsi:type="dcterms:W3CDTF">2011-08-06T02:03:21Z</dcterms:created>
  <dcterms:modified xsi:type="dcterms:W3CDTF">2011-08-09T00:57:38Z</dcterms:modified>
</cp:coreProperties>
</file>